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17394" y="286892"/>
            <a:ext cx="410921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7371" y="1753565"/>
            <a:ext cx="6509257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4619" y="2079193"/>
            <a:ext cx="8874760" cy="4295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laimcleanenergy.com/" TargetMode="External"/><Relationship Id="rId2" Type="http://schemas.openxmlformats.org/officeDocument/2006/relationships/hyperlink" Target="mailto:vcmohan@gmail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jpg"/><Relationship Id="rId5" Type="http://schemas.openxmlformats.org/officeDocument/2006/relationships/image" Target="../media/image63.png"/><Relationship Id="rId4" Type="http://schemas.openxmlformats.org/officeDocument/2006/relationships/image" Target="../media/image6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3516" cy="5206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46589" y="1295400"/>
            <a:ext cx="7152640" cy="5364480"/>
            <a:chOff x="1153667" y="1264919"/>
            <a:chExt cx="7152640" cy="53644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4667" y="1408175"/>
              <a:ext cx="243712" cy="243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4761" y="1398269"/>
              <a:ext cx="6094730" cy="4061460"/>
            </a:xfrm>
            <a:custGeom>
              <a:avLst/>
              <a:gdLst/>
              <a:ahLst/>
              <a:cxnLst/>
              <a:rect l="l" t="t" r="r" b="b"/>
              <a:pathLst>
                <a:path w="6094730" h="4061460">
                  <a:moveTo>
                    <a:pt x="0" y="0"/>
                  </a:moveTo>
                  <a:lnTo>
                    <a:pt x="6094476" y="0"/>
                  </a:lnTo>
                </a:path>
                <a:path w="6094730" h="4061460">
                  <a:moveTo>
                    <a:pt x="0" y="0"/>
                  </a:moveTo>
                  <a:lnTo>
                    <a:pt x="0" y="4061459"/>
                  </a:lnTo>
                </a:path>
                <a:path w="6094730" h="4061460">
                  <a:moveTo>
                    <a:pt x="0" y="4061459"/>
                  </a:moveTo>
                  <a:lnTo>
                    <a:pt x="6094476" y="4061459"/>
                  </a:lnTo>
                </a:path>
                <a:path w="6094730" h="4061460">
                  <a:moveTo>
                    <a:pt x="6094476" y="4061459"/>
                  </a:moveTo>
                  <a:lnTo>
                    <a:pt x="60944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3667" y="1264919"/>
              <a:ext cx="7152132" cy="536448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62200" y="104846"/>
            <a:ext cx="4771644" cy="886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60" y="1600213"/>
            <a:ext cx="5877594" cy="41726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13690"/>
            <a:ext cx="3622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620" dirty="0">
                <a:solidFill>
                  <a:srgbClr val="E36C09"/>
                </a:solidFill>
                <a:latin typeface="Arial"/>
                <a:cs typeface="Arial"/>
              </a:rPr>
              <a:t>T</a:t>
            </a:r>
            <a:r>
              <a:rPr sz="3600" b="1" spc="-380" dirty="0">
                <a:solidFill>
                  <a:srgbClr val="E36C09"/>
                </a:solidFill>
                <a:latin typeface="Arial"/>
                <a:cs typeface="Arial"/>
              </a:rPr>
              <a:t>ype</a:t>
            </a:r>
            <a:r>
              <a:rPr sz="3600" b="1" spc="-365" dirty="0">
                <a:solidFill>
                  <a:srgbClr val="E36C09"/>
                </a:solidFill>
                <a:latin typeface="Arial"/>
                <a:cs typeface="Arial"/>
              </a:rPr>
              <a:t>s</a:t>
            </a:r>
            <a:r>
              <a:rPr sz="3600" b="1" spc="-19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600" b="1" spc="-310" dirty="0">
                <a:solidFill>
                  <a:srgbClr val="E36C09"/>
                </a:solidFill>
                <a:latin typeface="Arial"/>
                <a:cs typeface="Arial"/>
              </a:rPr>
              <a:t>of</a:t>
            </a:r>
            <a:r>
              <a:rPr sz="3600" b="1" spc="-17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600" b="1" spc="-310" dirty="0">
                <a:solidFill>
                  <a:srgbClr val="E36C09"/>
                </a:solidFill>
                <a:latin typeface="Arial"/>
                <a:cs typeface="Arial"/>
              </a:rPr>
              <a:t>Gasifier</a:t>
            </a:r>
            <a:r>
              <a:rPr sz="3600" b="1" spc="-360" dirty="0">
                <a:solidFill>
                  <a:srgbClr val="E36C09"/>
                </a:solidFill>
                <a:latin typeface="Arial"/>
                <a:cs typeface="Arial"/>
              </a:rPr>
              <a:t>s</a:t>
            </a:r>
            <a:r>
              <a:rPr sz="3600" b="1" spc="-650" dirty="0">
                <a:solidFill>
                  <a:srgbClr val="E36C09"/>
                </a:solidFill>
                <a:latin typeface="Arial"/>
                <a:cs typeface="Arial"/>
              </a:rPr>
              <a:t>…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4883" y="0"/>
            <a:ext cx="1253516" cy="5206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466090"/>
            <a:ext cx="3246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620" dirty="0">
                <a:solidFill>
                  <a:srgbClr val="E36C09"/>
                </a:solidFill>
                <a:latin typeface="Arial"/>
                <a:cs typeface="Arial"/>
              </a:rPr>
              <a:t>T</a:t>
            </a:r>
            <a:r>
              <a:rPr sz="3600" b="1" spc="-380" dirty="0">
                <a:solidFill>
                  <a:srgbClr val="E36C09"/>
                </a:solidFill>
                <a:latin typeface="Arial"/>
                <a:cs typeface="Arial"/>
              </a:rPr>
              <a:t>ype</a:t>
            </a:r>
            <a:r>
              <a:rPr sz="3600" b="1" spc="-365" dirty="0">
                <a:solidFill>
                  <a:srgbClr val="E36C09"/>
                </a:solidFill>
                <a:latin typeface="Arial"/>
                <a:cs typeface="Arial"/>
              </a:rPr>
              <a:t>s</a:t>
            </a:r>
            <a:r>
              <a:rPr sz="3600" b="1" spc="-19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600" b="1" spc="-310" dirty="0">
                <a:solidFill>
                  <a:srgbClr val="E36C09"/>
                </a:solidFill>
                <a:latin typeface="Arial"/>
                <a:cs typeface="Arial"/>
              </a:rPr>
              <a:t>of</a:t>
            </a:r>
            <a:r>
              <a:rPr sz="3600" b="1" spc="-18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600" b="1" spc="-315" dirty="0">
                <a:solidFill>
                  <a:srgbClr val="E36C09"/>
                </a:solidFill>
                <a:latin typeface="Arial"/>
                <a:cs typeface="Arial"/>
              </a:rPr>
              <a:t>Gasifiers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9734" y="1666897"/>
            <a:ext cx="6096352" cy="428658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4883" y="0"/>
            <a:ext cx="1253516" cy="5206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43098"/>
            <a:ext cx="9144000" cy="4914900"/>
            <a:chOff x="0" y="1943098"/>
            <a:chExt cx="9144000" cy="4914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43098"/>
              <a:ext cx="9143999" cy="49148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4883" y="6251447"/>
              <a:ext cx="1309116" cy="6065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0143" y="124155"/>
            <a:ext cx="776795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</a:rPr>
              <a:t>Biomass </a:t>
            </a:r>
            <a:r>
              <a:rPr sz="2800" spc="-10" dirty="0">
                <a:solidFill>
                  <a:srgbClr val="FF0000"/>
                </a:solidFill>
              </a:rPr>
              <a:t>Gasification is </a:t>
            </a:r>
            <a:r>
              <a:rPr sz="2800" dirty="0">
                <a:solidFill>
                  <a:srgbClr val="FF0000"/>
                </a:solidFill>
              </a:rPr>
              <a:t>the </a:t>
            </a:r>
            <a:r>
              <a:rPr sz="2800" spc="-15" dirty="0">
                <a:solidFill>
                  <a:srgbClr val="FF0000"/>
                </a:solidFill>
              </a:rPr>
              <a:t>process </a:t>
            </a:r>
            <a:r>
              <a:rPr sz="2800" spc="-5" dirty="0">
                <a:solidFill>
                  <a:srgbClr val="FF0000"/>
                </a:solidFill>
              </a:rPr>
              <a:t>of </a:t>
            </a:r>
            <a:r>
              <a:rPr sz="2800" spc="-15" dirty="0">
                <a:solidFill>
                  <a:srgbClr val="FF0000"/>
                </a:solidFill>
              </a:rPr>
              <a:t>conversion </a:t>
            </a:r>
            <a:r>
              <a:rPr sz="2800" spc="-5" dirty="0">
                <a:solidFill>
                  <a:srgbClr val="FF0000"/>
                </a:solidFill>
              </a:rPr>
              <a:t>of 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i="1" spc="-5" dirty="0">
                <a:solidFill>
                  <a:srgbClr val="974707"/>
                </a:solidFill>
                <a:latin typeface="Calibri"/>
                <a:cs typeface="Calibri"/>
              </a:rPr>
              <a:t>solid</a:t>
            </a:r>
            <a:r>
              <a:rPr sz="2800" i="1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biomass </a:t>
            </a:r>
            <a:r>
              <a:rPr sz="2800" spc="-15" dirty="0">
                <a:solidFill>
                  <a:srgbClr val="FF0000"/>
                </a:solidFill>
              </a:rPr>
              <a:t>to </a:t>
            </a:r>
            <a:r>
              <a:rPr sz="2800" i="1" spc="-5" dirty="0">
                <a:solidFill>
                  <a:srgbClr val="974707"/>
                </a:solidFill>
                <a:latin typeface="Calibri"/>
                <a:cs typeface="Calibri"/>
              </a:rPr>
              <a:t>gaseous </a:t>
            </a:r>
            <a:r>
              <a:rPr sz="2800" spc="-25" dirty="0">
                <a:solidFill>
                  <a:srgbClr val="FF0000"/>
                </a:solidFill>
              </a:rPr>
              <a:t>form </a:t>
            </a:r>
            <a:r>
              <a:rPr sz="2800" spc="-15" dirty="0">
                <a:solidFill>
                  <a:srgbClr val="FF0000"/>
                </a:solidFill>
              </a:rPr>
              <a:t>by </a:t>
            </a:r>
            <a:r>
              <a:rPr sz="2800" spc="-10" dirty="0">
                <a:solidFill>
                  <a:srgbClr val="FF0000"/>
                </a:solidFill>
              </a:rPr>
              <a:t>partial </a:t>
            </a:r>
            <a:r>
              <a:rPr sz="2800" spc="-15" dirty="0">
                <a:solidFill>
                  <a:srgbClr val="FF0000"/>
                </a:solidFill>
              </a:rPr>
              <a:t>pyrolysis, </a:t>
            </a:r>
            <a:r>
              <a:rPr sz="2800" spc="-10" dirty="0">
                <a:solidFill>
                  <a:srgbClr val="FF0000"/>
                </a:solidFill>
              </a:rPr>
              <a:t> </a:t>
            </a:r>
            <a:r>
              <a:rPr sz="2800" spc="-15" dirty="0">
                <a:solidFill>
                  <a:srgbClr val="FF0000"/>
                </a:solidFill>
              </a:rPr>
              <a:t>oxidation</a:t>
            </a:r>
            <a:r>
              <a:rPr sz="2800" spc="-1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and</a:t>
            </a:r>
            <a:r>
              <a:rPr sz="2800" spc="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reduction</a:t>
            </a:r>
            <a:r>
              <a:rPr sz="2800" spc="-5" dirty="0">
                <a:solidFill>
                  <a:srgbClr val="FF0000"/>
                </a:solidFill>
              </a:rPr>
              <a:t> under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sub-stoichiometric </a:t>
            </a:r>
            <a:r>
              <a:rPr sz="2800" spc="-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conditions.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200" y="0"/>
            <a:ext cx="5257800" cy="30982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66720" y="2952322"/>
            <a:ext cx="3751579" cy="3683635"/>
          </a:xfrm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14"/>
              </a:spcBef>
            </a:pPr>
            <a:r>
              <a:rPr sz="3200" spc="10" dirty="0">
                <a:solidFill>
                  <a:srgbClr val="4F81BC"/>
                </a:solidFill>
                <a:latin typeface="Verdana"/>
                <a:cs typeface="Verdana"/>
              </a:rPr>
              <a:t>H</a:t>
            </a:r>
            <a:r>
              <a:rPr sz="3150" spc="15" baseline="-25132" dirty="0">
                <a:solidFill>
                  <a:srgbClr val="4F81BC"/>
                </a:solidFill>
                <a:latin typeface="Verdana"/>
                <a:cs typeface="Verdana"/>
              </a:rPr>
              <a:t>2</a:t>
            </a:r>
            <a:r>
              <a:rPr sz="3150" spc="-127" baseline="-25132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4F81BC"/>
                </a:solidFill>
                <a:latin typeface="Verdana"/>
                <a:cs typeface="Verdana"/>
              </a:rPr>
              <a:t>(18-20%)</a:t>
            </a:r>
            <a:endParaRPr sz="32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1920"/>
              </a:spcBef>
            </a:pPr>
            <a:r>
              <a:rPr sz="3200" dirty="0">
                <a:solidFill>
                  <a:srgbClr val="FF0000"/>
                </a:solidFill>
                <a:latin typeface="Verdana"/>
                <a:cs typeface="Verdana"/>
              </a:rPr>
              <a:t>CO</a:t>
            </a:r>
            <a:r>
              <a:rPr sz="3200" spc="-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FF0000"/>
                </a:solidFill>
                <a:latin typeface="Verdana"/>
                <a:cs typeface="Verdana"/>
              </a:rPr>
              <a:t>(18-20%)</a:t>
            </a:r>
            <a:endParaRPr sz="32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1920"/>
              </a:spcBef>
            </a:pPr>
            <a:r>
              <a:rPr sz="3200" spc="5" dirty="0">
                <a:solidFill>
                  <a:srgbClr val="FF0000"/>
                </a:solidFill>
                <a:latin typeface="Verdana"/>
                <a:cs typeface="Verdana"/>
              </a:rPr>
              <a:t>CH</a:t>
            </a:r>
            <a:r>
              <a:rPr sz="3150" spc="7" baseline="-25132" dirty="0">
                <a:solidFill>
                  <a:srgbClr val="FF0000"/>
                </a:solidFill>
                <a:latin typeface="Verdana"/>
                <a:cs typeface="Verdana"/>
              </a:rPr>
              <a:t>4</a:t>
            </a:r>
            <a:r>
              <a:rPr sz="3150" spc="-52" baseline="-25132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Verdana"/>
                <a:cs typeface="Verdana"/>
              </a:rPr>
              <a:t>(&lt;3%)</a:t>
            </a:r>
            <a:endParaRPr sz="32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1920"/>
              </a:spcBef>
            </a:pPr>
            <a:r>
              <a:rPr sz="3200" spc="5" dirty="0">
                <a:solidFill>
                  <a:srgbClr val="4F81BC"/>
                </a:solidFill>
                <a:latin typeface="Verdana"/>
                <a:cs typeface="Verdana"/>
              </a:rPr>
              <a:t>CO</a:t>
            </a:r>
            <a:r>
              <a:rPr sz="3150" spc="7" baseline="-25132" dirty="0">
                <a:solidFill>
                  <a:srgbClr val="4F81BC"/>
                </a:solidFill>
                <a:latin typeface="Verdana"/>
                <a:cs typeface="Verdana"/>
              </a:rPr>
              <a:t>2</a:t>
            </a:r>
            <a:r>
              <a:rPr sz="3150" spc="-15" baseline="-25132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4F81BC"/>
                </a:solidFill>
                <a:latin typeface="Verdana"/>
                <a:cs typeface="Verdana"/>
              </a:rPr>
              <a:t>(8-10%)</a:t>
            </a:r>
            <a:endParaRPr sz="3200">
              <a:latin typeface="Verdana"/>
              <a:cs typeface="Verdana"/>
            </a:endParaRPr>
          </a:p>
          <a:p>
            <a:pPr marL="914400" algn="ctr">
              <a:lnSpc>
                <a:spcPct val="100000"/>
              </a:lnSpc>
              <a:spcBef>
                <a:spcPts val="1925"/>
              </a:spcBef>
            </a:pPr>
            <a:r>
              <a:rPr sz="2800" spc="-5" dirty="0">
                <a:solidFill>
                  <a:srgbClr val="4F81BC"/>
                </a:solidFill>
                <a:latin typeface="Verdana"/>
                <a:cs typeface="Verdana"/>
              </a:rPr>
              <a:t>and</a:t>
            </a:r>
            <a:r>
              <a:rPr sz="2800" spc="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4F81BC"/>
                </a:solidFill>
                <a:latin typeface="Verdana"/>
                <a:cs typeface="Verdana"/>
              </a:rPr>
              <a:t>balance</a:t>
            </a:r>
            <a:r>
              <a:rPr sz="280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3200" spc="10" dirty="0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3150" spc="15" baseline="-25132" dirty="0">
                <a:solidFill>
                  <a:srgbClr val="4F81BC"/>
                </a:solidFill>
                <a:latin typeface="Verdana"/>
                <a:cs typeface="Verdana"/>
              </a:rPr>
              <a:t>2</a:t>
            </a:r>
            <a:endParaRPr sz="3150" baseline="-25132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792225"/>
            <a:ext cx="317500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E36C09"/>
                </a:solidFill>
                <a:latin typeface="Verdana"/>
                <a:cs typeface="Verdana"/>
              </a:rPr>
              <a:t>Composition  </a:t>
            </a:r>
            <a:r>
              <a:rPr spc="-5" dirty="0">
                <a:solidFill>
                  <a:srgbClr val="E36C09"/>
                </a:solidFill>
                <a:latin typeface="Verdana"/>
                <a:cs typeface="Verdana"/>
              </a:rPr>
              <a:t>of </a:t>
            </a:r>
            <a:r>
              <a:rPr spc="-10" dirty="0">
                <a:solidFill>
                  <a:srgbClr val="E36C09"/>
                </a:solidFill>
                <a:latin typeface="Verdana"/>
                <a:cs typeface="Verdana"/>
              </a:rPr>
              <a:t>Producer </a:t>
            </a:r>
            <a:r>
              <a:rPr spc="-5" dirty="0">
                <a:solidFill>
                  <a:srgbClr val="E36C09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E36C09"/>
                </a:solidFill>
                <a:latin typeface="Verdana"/>
                <a:cs typeface="Verdana"/>
              </a:rPr>
              <a:t>gas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3516" cy="5206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8394" y="4269104"/>
            <a:ext cx="551561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350" indent="-502284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Font typeface="Wingdings"/>
              <a:buChar char=""/>
              <a:tabLst>
                <a:tab pos="514350" algn="l"/>
                <a:tab pos="514984" algn="l"/>
              </a:tabLst>
            </a:pPr>
            <a:r>
              <a:rPr sz="2800" spc="-5" dirty="0">
                <a:solidFill>
                  <a:srgbClr val="FF0000"/>
                </a:solidFill>
                <a:latin typeface="Tahoma"/>
                <a:cs typeface="Tahoma"/>
              </a:rPr>
              <a:t>Thermal</a:t>
            </a:r>
            <a:r>
              <a:rPr sz="2800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ahoma"/>
                <a:cs typeface="Tahoma"/>
              </a:rPr>
              <a:t>Applications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0000"/>
              </a:buClr>
              <a:buFont typeface="Wingdings"/>
              <a:buChar char=""/>
            </a:pPr>
            <a:endParaRPr sz="2750">
              <a:latin typeface="Tahoma"/>
              <a:cs typeface="Tahoma"/>
            </a:endParaRPr>
          </a:p>
          <a:p>
            <a:pPr marL="514350" indent="-502284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514350" algn="l"/>
                <a:tab pos="514984" algn="l"/>
              </a:tabLst>
            </a:pPr>
            <a:r>
              <a:rPr sz="2800" spc="-20" dirty="0">
                <a:solidFill>
                  <a:srgbClr val="FF0000"/>
                </a:solidFill>
                <a:latin typeface="Tahoma"/>
                <a:cs typeface="Tahoma"/>
              </a:rPr>
              <a:t>Power </a:t>
            </a:r>
            <a:r>
              <a:rPr sz="2800" spc="-10" dirty="0">
                <a:solidFill>
                  <a:srgbClr val="FF0000"/>
                </a:solidFill>
                <a:latin typeface="Tahoma"/>
                <a:cs typeface="Tahoma"/>
              </a:rPr>
              <a:t>Generation</a:t>
            </a:r>
            <a:r>
              <a:rPr sz="2800" spc="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ahoma"/>
                <a:cs typeface="Tahoma"/>
              </a:rPr>
              <a:t>and/or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0000"/>
              </a:buClr>
              <a:buFont typeface="Wingdings"/>
              <a:buChar char=""/>
            </a:pPr>
            <a:endParaRPr sz="2750">
              <a:latin typeface="Tahoma"/>
              <a:cs typeface="Tahoma"/>
            </a:endParaRPr>
          </a:p>
          <a:p>
            <a:pPr marL="514350" indent="-502284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514350" algn="l"/>
                <a:tab pos="514984" algn="l"/>
              </a:tabLst>
            </a:pPr>
            <a:r>
              <a:rPr sz="2800" spc="-5" dirty="0">
                <a:solidFill>
                  <a:srgbClr val="FF0000"/>
                </a:solidFill>
                <a:latin typeface="Tahoma"/>
                <a:cs typeface="Tahoma"/>
              </a:rPr>
              <a:t>Combination</a:t>
            </a:r>
            <a:r>
              <a:rPr sz="28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ahoma"/>
                <a:cs typeface="Tahoma"/>
              </a:rPr>
              <a:t>of </a:t>
            </a:r>
            <a:r>
              <a:rPr sz="2800" spc="-10" dirty="0">
                <a:solidFill>
                  <a:srgbClr val="FF0000"/>
                </a:solidFill>
                <a:latin typeface="Tahoma"/>
                <a:cs typeface="Tahoma"/>
              </a:rPr>
              <a:t>Heat</a:t>
            </a:r>
            <a:r>
              <a:rPr sz="2800" spc="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ahoma"/>
                <a:cs typeface="Tahoma"/>
              </a:rPr>
              <a:t>and</a:t>
            </a:r>
            <a:r>
              <a:rPr sz="2800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Tahoma"/>
                <a:cs typeface="Tahoma"/>
              </a:rPr>
              <a:t>Power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495800" cy="3830320"/>
            <a:chOff x="0" y="0"/>
            <a:chExt cx="4495800" cy="38303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595" y="114300"/>
              <a:ext cx="4299204" cy="3715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309115" cy="60655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51375" y="1401521"/>
            <a:ext cx="4397375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i="1" spc="-5" dirty="0">
                <a:solidFill>
                  <a:srgbClr val="FF0000"/>
                </a:solidFill>
                <a:latin typeface="Verdana"/>
                <a:cs typeface="Verdana"/>
              </a:rPr>
              <a:t>Producer</a:t>
            </a:r>
            <a:r>
              <a:rPr b="1" i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i="1" spc="-10" dirty="0">
                <a:solidFill>
                  <a:srgbClr val="FF0000"/>
                </a:solidFill>
                <a:latin typeface="Verdana"/>
                <a:cs typeface="Verdana"/>
              </a:rPr>
              <a:t>gas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>
                <a:solidFill>
                  <a:srgbClr val="4F81BC"/>
                </a:solidFill>
                <a:latin typeface="Verdana"/>
                <a:cs typeface="Verdana"/>
              </a:rPr>
              <a:t>can be</a:t>
            </a:r>
            <a:r>
              <a:rPr spc="-1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F81BC"/>
                </a:solidFill>
                <a:latin typeface="Verdana"/>
                <a:cs typeface="Verdana"/>
              </a:rPr>
              <a:t>used</a:t>
            </a:r>
            <a:r>
              <a:rPr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F81BC"/>
                </a:solidFill>
                <a:latin typeface="Verdana"/>
                <a:cs typeface="Verdana"/>
              </a:rPr>
              <a:t>for</a:t>
            </a:r>
            <a:r>
              <a:rPr spc="1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F81BC"/>
                </a:solidFill>
                <a:latin typeface="Verdana"/>
                <a:cs typeface="Verdana"/>
              </a:rPr>
              <a:t>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8375" y="3454730"/>
            <a:ext cx="3438525" cy="3009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29" dirty="0">
                <a:solidFill>
                  <a:srgbClr val="E36C09"/>
                </a:solidFill>
                <a:latin typeface="Arial MT"/>
                <a:cs typeface="Arial MT"/>
              </a:rPr>
              <a:t>Kilns</a:t>
            </a:r>
            <a:endParaRPr sz="2800">
              <a:latin typeface="Arial MT"/>
              <a:cs typeface="Arial MT"/>
            </a:endParaRPr>
          </a:p>
          <a:p>
            <a:pPr marL="12700" marR="2203450">
              <a:lnSpc>
                <a:spcPts val="6720"/>
              </a:lnSpc>
              <a:spcBef>
                <a:spcPts val="790"/>
              </a:spcBef>
            </a:pPr>
            <a:r>
              <a:rPr sz="2800" spc="-254" dirty="0">
                <a:solidFill>
                  <a:srgbClr val="E36C09"/>
                </a:solidFill>
                <a:latin typeface="Arial MT"/>
                <a:cs typeface="Arial MT"/>
              </a:rPr>
              <a:t>Dryers </a:t>
            </a:r>
            <a:r>
              <a:rPr sz="2800" spc="-250" dirty="0">
                <a:solidFill>
                  <a:srgbClr val="E36C09"/>
                </a:solidFill>
                <a:latin typeface="Arial MT"/>
                <a:cs typeface="Arial MT"/>
              </a:rPr>
              <a:t> </a:t>
            </a:r>
            <a:r>
              <a:rPr sz="2800" spc="-265" dirty="0">
                <a:solidFill>
                  <a:srgbClr val="E36C09"/>
                </a:solidFill>
                <a:latin typeface="Arial MT"/>
                <a:cs typeface="Arial MT"/>
              </a:rPr>
              <a:t>Furnaces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555"/>
              </a:spcBef>
            </a:pPr>
            <a:r>
              <a:rPr sz="2800" spc="-340" dirty="0">
                <a:solidFill>
                  <a:srgbClr val="E36C09"/>
                </a:solidFill>
                <a:latin typeface="Arial MT"/>
                <a:cs typeface="Arial MT"/>
              </a:rPr>
              <a:t>B</a:t>
            </a:r>
            <a:r>
              <a:rPr sz="2800" spc="-295" dirty="0">
                <a:solidFill>
                  <a:srgbClr val="E36C09"/>
                </a:solidFill>
                <a:latin typeface="Arial MT"/>
                <a:cs typeface="Arial MT"/>
              </a:rPr>
              <a:t>o</a:t>
            </a:r>
            <a:r>
              <a:rPr sz="2800" spc="-120" dirty="0">
                <a:solidFill>
                  <a:srgbClr val="E36C09"/>
                </a:solidFill>
                <a:latin typeface="Arial MT"/>
                <a:cs typeface="Arial MT"/>
              </a:rPr>
              <a:t>i</a:t>
            </a:r>
            <a:r>
              <a:rPr sz="2800" spc="-125" dirty="0">
                <a:solidFill>
                  <a:srgbClr val="E36C09"/>
                </a:solidFill>
                <a:latin typeface="Arial MT"/>
                <a:cs typeface="Arial MT"/>
              </a:rPr>
              <a:t>l</a:t>
            </a:r>
            <a:r>
              <a:rPr sz="2800" spc="-235" dirty="0">
                <a:solidFill>
                  <a:srgbClr val="E36C09"/>
                </a:solidFill>
                <a:latin typeface="Arial MT"/>
                <a:cs typeface="Arial MT"/>
              </a:rPr>
              <a:t>er</a:t>
            </a:r>
            <a:r>
              <a:rPr sz="2800" spc="-254" dirty="0">
                <a:solidFill>
                  <a:srgbClr val="E36C09"/>
                </a:solidFill>
                <a:latin typeface="Arial MT"/>
                <a:cs typeface="Arial MT"/>
              </a:rPr>
              <a:t>s</a:t>
            </a:r>
            <a:r>
              <a:rPr sz="2800" spc="-105" dirty="0">
                <a:solidFill>
                  <a:srgbClr val="E36C09"/>
                </a:solidFill>
                <a:latin typeface="Arial MT"/>
                <a:cs typeface="Arial MT"/>
              </a:rPr>
              <a:t> </a:t>
            </a:r>
            <a:r>
              <a:rPr sz="2800" spc="-340" dirty="0">
                <a:solidFill>
                  <a:srgbClr val="E36C09"/>
                </a:solidFill>
                <a:latin typeface="Arial MT"/>
                <a:cs typeface="Arial MT"/>
              </a:rPr>
              <a:t>&amp;</a:t>
            </a:r>
            <a:r>
              <a:rPr sz="2800" spc="-185" dirty="0">
                <a:solidFill>
                  <a:srgbClr val="E36C09"/>
                </a:solidFill>
                <a:latin typeface="Arial MT"/>
                <a:cs typeface="Arial MT"/>
              </a:rPr>
              <a:t> </a:t>
            </a:r>
            <a:r>
              <a:rPr sz="2800" spc="-270" dirty="0">
                <a:solidFill>
                  <a:srgbClr val="E36C09"/>
                </a:solidFill>
                <a:latin typeface="Arial MT"/>
                <a:cs typeface="Arial MT"/>
              </a:rPr>
              <a:t>Thermal</a:t>
            </a:r>
            <a:r>
              <a:rPr sz="2800" spc="-130" dirty="0">
                <a:solidFill>
                  <a:srgbClr val="E36C09"/>
                </a:solidFill>
                <a:latin typeface="Arial MT"/>
                <a:cs typeface="Arial MT"/>
              </a:rPr>
              <a:t> </a:t>
            </a:r>
            <a:r>
              <a:rPr sz="2800" spc="-270" dirty="0">
                <a:solidFill>
                  <a:srgbClr val="E36C09"/>
                </a:solidFill>
                <a:latin typeface="Arial MT"/>
                <a:cs typeface="Arial MT"/>
              </a:rPr>
              <a:t>Heat</a:t>
            </a:r>
            <a:r>
              <a:rPr sz="2800" spc="-295" dirty="0">
                <a:solidFill>
                  <a:srgbClr val="E36C09"/>
                </a:solidFill>
                <a:latin typeface="Arial MT"/>
                <a:cs typeface="Arial MT"/>
              </a:rPr>
              <a:t>e</a:t>
            </a:r>
            <a:r>
              <a:rPr sz="2800" spc="-215" dirty="0">
                <a:solidFill>
                  <a:srgbClr val="E36C09"/>
                </a:solidFill>
                <a:latin typeface="Arial MT"/>
                <a:cs typeface="Arial MT"/>
              </a:rPr>
              <a:t>rs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45719"/>
            <a:ext cx="5227320" cy="31165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9740" y="22047"/>
            <a:ext cx="350710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40" dirty="0">
                <a:solidFill>
                  <a:srgbClr val="17375E"/>
                </a:solidFill>
                <a:latin typeface="Arial MT"/>
                <a:cs typeface="Arial MT"/>
              </a:rPr>
              <a:t>Thermal</a:t>
            </a:r>
            <a:r>
              <a:rPr sz="3600" spc="-36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3600" spc="-295" dirty="0">
                <a:solidFill>
                  <a:srgbClr val="17375E"/>
                </a:solidFill>
                <a:latin typeface="Arial MT"/>
                <a:cs typeface="Arial MT"/>
              </a:rPr>
              <a:t>Applications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4628" y="705357"/>
            <a:ext cx="2652395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spc="-885" dirty="0">
                <a:solidFill>
                  <a:srgbClr val="FF0000"/>
                </a:solidFill>
                <a:latin typeface="Arial MT"/>
                <a:cs typeface="Arial MT"/>
              </a:rPr>
              <a:t>T</a:t>
            </a:r>
            <a:r>
              <a:rPr sz="4400" spc="-440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r>
              <a:rPr sz="4400" spc="-2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400" spc="-280" dirty="0">
                <a:solidFill>
                  <a:srgbClr val="FF0000"/>
                </a:solidFill>
                <a:latin typeface="Arial MT"/>
                <a:cs typeface="Arial MT"/>
              </a:rPr>
              <a:t>r</a:t>
            </a:r>
            <a:r>
              <a:rPr sz="4400" spc="-355" dirty="0">
                <a:solidFill>
                  <a:srgbClr val="FF0000"/>
                </a:solidFill>
                <a:latin typeface="Arial MT"/>
                <a:cs typeface="Arial MT"/>
              </a:rPr>
              <a:t>eplace  </a:t>
            </a:r>
            <a:r>
              <a:rPr sz="4400" spc="-375" dirty="0">
                <a:solidFill>
                  <a:srgbClr val="FF0000"/>
                </a:solidFill>
                <a:latin typeface="Arial MT"/>
                <a:cs typeface="Arial MT"/>
              </a:rPr>
              <a:t>Diesel/FO/ </a:t>
            </a:r>
            <a:r>
              <a:rPr sz="4400" spc="-3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400" spc="-495" dirty="0">
                <a:solidFill>
                  <a:srgbClr val="FF0000"/>
                </a:solidFill>
                <a:latin typeface="Arial MT"/>
                <a:cs typeface="Arial MT"/>
              </a:rPr>
              <a:t>HFO/LPG</a:t>
            </a:r>
            <a:r>
              <a:rPr sz="4400" spc="-2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400" spc="-285" dirty="0">
                <a:solidFill>
                  <a:srgbClr val="FF0000"/>
                </a:solidFill>
                <a:latin typeface="Arial MT"/>
                <a:cs typeface="Arial MT"/>
              </a:rPr>
              <a:t>in:</a:t>
            </a:r>
            <a:endParaRPr sz="4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51447"/>
            <a:ext cx="1253516" cy="5206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8648" y="521741"/>
            <a:ext cx="5686044" cy="36008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8942" y="79628"/>
            <a:ext cx="3505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40" dirty="0">
                <a:solidFill>
                  <a:srgbClr val="17375E"/>
                </a:solidFill>
                <a:latin typeface="Arial MT"/>
                <a:cs typeface="Arial MT"/>
              </a:rPr>
              <a:t>Thermal</a:t>
            </a:r>
            <a:r>
              <a:rPr sz="3600" spc="-36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3600" spc="-325" dirty="0">
                <a:solidFill>
                  <a:srgbClr val="17375E"/>
                </a:solidFill>
                <a:latin typeface="Arial MT"/>
                <a:cs typeface="Arial MT"/>
              </a:rPr>
              <a:t>Appl</a:t>
            </a:r>
            <a:r>
              <a:rPr sz="3600" spc="-135" dirty="0">
                <a:solidFill>
                  <a:srgbClr val="17375E"/>
                </a:solidFill>
                <a:latin typeface="Arial MT"/>
                <a:cs typeface="Arial MT"/>
              </a:rPr>
              <a:t>i</a:t>
            </a:r>
            <a:r>
              <a:rPr sz="3600" spc="-300" dirty="0">
                <a:solidFill>
                  <a:srgbClr val="17375E"/>
                </a:solidFill>
                <a:latin typeface="Arial MT"/>
                <a:cs typeface="Arial MT"/>
              </a:rPr>
              <a:t>cations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78908" y="3944111"/>
            <a:ext cx="3860800" cy="2676525"/>
          </a:xfrm>
          <a:custGeom>
            <a:avLst/>
            <a:gdLst/>
            <a:ahLst/>
            <a:cxnLst/>
            <a:rect l="l" t="t" r="r" b="b"/>
            <a:pathLst>
              <a:path w="3860800" h="2676525">
                <a:moveTo>
                  <a:pt x="3860291" y="0"/>
                </a:moveTo>
                <a:lnTo>
                  <a:pt x="0" y="0"/>
                </a:lnTo>
                <a:lnTo>
                  <a:pt x="0" y="2676144"/>
                </a:lnTo>
                <a:lnTo>
                  <a:pt x="3860291" y="2676144"/>
                </a:lnTo>
                <a:lnTo>
                  <a:pt x="38602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57902" y="3887448"/>
            <a:ext cx="3370579" cy="2587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  <a:tabLst>
                <a:tab pos="1400810" algn="l"/>
              </a:tabLst>
            </a:pPr>
            <a:r>
              <a:rPr sz="2800" spc="-5" dirty="0">
                <a:solidFill>
                  <a:srgbClr val="E36C09"/>
                </a:solidFill>
                <a:latin typeface="Palatino Linotype"/>
                <a:cs typeface="Palatino Linotype"/>
              </a:rPr>
              <a:t>Typically used </a:t>
            </a:r>
            <a:r>
              <a:rPr sz="2800" spc="-10" dirty="0">
                <a:solidFill>
                  <a:srgbClr val="E36C09"/>
                </a:solidFill>
                <a:latin typeface="Palatino Linotype"/>
                <a:cs typeface="Palatino Linotype"/>
              </a:rPr>
              <a:t>in </a:t>
            </a:r>
            <a:r>
              <a:rPr sz="2800" spc="-5" dirty="0">
                <a:solidFill>
                  <a:srgbClr val="E36C09"/>
                </a:solidFill>
                <a:latin typeface="Palatino Linotype"/>
                <a:cs typeface="Palatino Linotype"/>
              </a:rPr>
              <a:t> melting	Iron, Steel, </a:t>
            </a:r>
            <a:r>
              <a:rPr sz="2800" dirty="0">
                <a:solidFill>
                  <a:srgbClr val="E36C09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E36C09"/>
                </a:solidFill>
                <a:latin typeface="Palatino Linotype"/>
                <a:cs typeface="Palatino Linotype"/>
              </a:rPr>
              <a:t>Magnesium</a:t>
            </a:r>
            <a:r>
              <a:rPr sz="2800" spc="-60" dirty="0">
                <a:solidFill>
                  <a:srgbClr val="E36C09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E36C09"/>
                </a:solidFill>
                <a:latin typeface="Palatino Linotype"/>
                <a:cs typeface="Palatino Linotype"/>
              </a:rPr>
              <a:t>Chloride </a:t>
            </a:r>
            <a:r>
              <a:rPr sz="2800" spc="-685" dirty="0">
                <a:solidFill>
                  <a:srgbClr val="E36C09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E36C09"/>
                </a:solidFill>
                <a:latin typeface="Palatino Linotype"/>
                <a:cs typeface="Palatino Linotype"/>
              </a:rPr>
              <a:t>&amp; Lead</a:t>
            </a:r>
            <a:endParaRPr sz="2800">
              <a:latin typeface="Palatino Linotype"/>
              <a:cs typeface="Palatino Linotyp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4750435" cy="6459220"/>
            <a:chOff x="0" y="0"/>
            <a:chExt cx="4750435" cy="64592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599" y="4000500"/>
              <a:ext cx="4140708" cy="24582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53516" cy="5206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068" y="57911"/>
            <a:ext cx="8839200" cy="38907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3540" y="2420874"/>
            <a:ext cx="807339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Heat </a:t>
            </a:r>
            <a:r>
              <a:rPr sz="3200" dirty="0">
                <a:solidFill>
                  <a:srgbClr val="FFFFFF"/>
                </a:solidFill>
                <a:latin typeface="Palatino Linotype"/>
                <a:cs typeface="Palatino Linotype"/>
              </a:rPr>
              <a:t>treatment </a:t>
            </a:r>
            <a:r>
              <a:rPr sz="32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furnace, </a:t>
            </a:r>
            <a:r>
              <a:rPr sz="3200" dirty="0">
                <a:solidFill>
                  <a:srgbClr val="FFFFFF"/>
                </a:solidFill>
                <a:latin typeface="Palatino Linotype"/>
                <a:cs typeface="Palatino Linotype"/>
              </a:rPr>
              <a:t>Crumb </a:t>
            </a:r>
            <a:r>
              <a:rPr sz="32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rubber </a:t>
            </a:r>
            <a:r>
              <a:rPr sz="3200" dirty="0">
                <a:solidFill>
                  <a:srgbClr val="FFFFFF"/>
                </a:solidFill>
                <a:latin typeface="Palatino Linotype"/>
                <a:cs typeface="Palatino Linotype"/>
              </a:rPr>
              <a:t> preparation, Biscuit </a:t>
            </a:r>
            <a:r>
              <a:rPr sz="32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Furnace, </a:t>
            </a:r>
            <a:r>
              <a:rPr sz="3200" dirty="0">
                <a:solidFill>
                  <a:srgbClr val="FFFFFF"/>
                </a:solidFill>
                <a:latin typeface="Palatino Linotype"/>
                <a:cs typeface="Palatino Linotype"/>
              </a:rPr>
              <a:t>Tea </a:t>
            </a:r>
            <a:r>
              <a:rPr sz="32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drying </a:t>
            </a:r>
            <a:r>
              <a:rPr sz="3200" dirty="0">
                <a:solidFill>
                  <a:srgbClr val="FFFFFF"/>
                </a:solidFill>
                <a:latin typeface="Palatino Linotype"/>
                <a:cs typeface="Palatino Linotype"/>
              </a:rPr>
              <a:t>and </a:t>
            </a:r>
            <a:r>
              <a:rPr sz="3200" spc="-7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fluidized</a:t>
            </a:r>
            <a:r>
              <a:rPr sz="3200" spc="-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200" dirty="0">
                <a:solidFill>
                  <a:srgbClr val="FFFFFF"/>
                </a:solidFill>
                <a:latin typeface="Palatino Linotype"/>
                <a:cs typeface="Palatino Linotype"/>
              </a:rPr>
              <a:t>bed driers</a:t>
            </a:r>
            <a:endParaRPr sz="3200">
              <a:latin typeface="Palatino Linotype"/>
              <a:cs typeface="Palatino Linotyp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3068" y="4347971"/>
            <a:ext cx="8981440" cy="2510155"/>
            <a:chOff x="163068" y="4347971"/>
            <a:chExt cx="8981440" cy="25101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068" y="4347971"/>
              <a:ext cx="8839200" cy="24810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4884" y="6251447"/>
              <a:ext cx="1309116" cy="6065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85343" y="90297"/>
            <a:ext cx="2725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70" dirty="0">
                <a:solidFill>
                  <a:srgbClr val="FFFF00"/>
                </a:solidFill>
                <a:latin typeface="Arial MT"/>
                <a:cs typeface="Arial MT"/>
              </a:rPr>
              <a:t>Thermal</a:t>
            </a:r>
            <a:r>
              <a:rPr sz="2800" spc="-26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spc="-340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2800" spc="-295" dirty="0">
                <a:solidFill>
                  <a:srgbClr val="FFFF00"/>
                </a:solidFill>
                <a:latin typeface="Arial MT"/>
                <a:cs typeface="Arial MT"/>
              </a:rPr>
              <a:t>p</a:t>
            </a:r>
            <a:r>
              <a:rPr sz="2800" spc="-204" dirty="0">
                <a:solidFill>
                  <a:srgbClr val="FFFF00"/>
                </a:solidFill>
                <a:latin typeface="Arial MT"/>
                <a:cs typeface="Arial MT"/>
              </a:rPr>
              <a:t>pl</a:t>
            </a:r>
            <a:r>
              <a:rPr sz="2800" spc="-130" dirty="0">
                <a:solidFill>
                  <a:srgbClr val="FFFF00"/>
                </a:solidFill>
                <a:latin typeface="Arial MT"/>
                <a:cs typeface="Arial MT"/>
              </a:rPr>
              <a:t>i</a:t>
            </a:r>
            <a:r>
              <a:rPr sz="2800" spc="-220" dirty="0">
                <a:solidFill>
                  <a:srgbClr val="FFFF00"/>
                </a:solidFill>
                <a:latin typeface="Arial MT"/>
                <a:cs typeface="Arial MT"/>
              </a:rPr>
              <a:t>catio</a:t>
            </a:r>
            <a:r>
              <a:rPr sz="2800" spc="-295" dirty="0">
                <a:solidFill>
                  <a:srgbClr val="FFFF00"/>
                </a:solidFill>
                <a:latin typeface="Arial MT"/>
                <a:cs typeface="Arial MT"/>
              </a:rPr>
              <a:t>n</a:t>
            </a:r>
            <a:r>
              <a:rPr sz="2800" spc="-254" dirty="0">
                <a:solidFill>
                  <a:srgbClr val="FFFF00"/>
                </a:solidFill>
                <a:latin typeface="Arial MT"/>
                <a:cs typeface="Arial MT"/>
              </a:rPr>
              <a:t>s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981440" cy="6756400"/>
            <a:chOff x="0" y="0"/>
            <a:chExt cx="8981440" cy="6756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732" y="126489"/>
              <a:ext cx="8839200" cy="6629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309115" cy="6065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941435" cy="6697980"/>
            <a:chOff x="0" y="0"/>
            <a:chExt cx="8941435" cy="66979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114300"/>
              <a:ext cx="8738616" cy="65836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309115" cy="6065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28999"/>
              <a:ext cx="4576571" cy="3428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399" y="0"/>
              <a:ext cx="5943600" cy="347776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956428" y="3404951"/>
            <a:ext cx="3804920" cy="3028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34670">
              <a:lnSpc>
                <a:spcPct val="150000"/>
              </a:lnSpc>
              <a:spcBef>
                <a:spcPts val="105"/>
              </a:spcBef>
            </a:pPr>
            <a:r>
              <a:rPr sz="3600" i="1" spc="-285" dirty="0">
                <a:solidFill>
                  <a:srgbClr val="FF0000"/>
                </a:solidFill>
                <a:latin typeface="Arial"/>
                <a:cs typeface="Arial"/>
              </a:rPr>
              <a:t>Fossil</a:t>
            </a:r>
            <a:r>
              <a:rPr sz="3600" i="1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i="1" spc="-320" dirty="0">
                <a:solidFill>
                  <a:srgbClr val="FF0000"/>
                </a:solidFill>
                <a:latin typeface="Arial"/>
                <a:cs typeface="Arial"/>
              </a:rPr>
              <a:t>Fuels</a:t>
            </a:r>
            <a:r>
              <a:rPr sz="3600" i="1" spc="-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i="1" spc="-265" dirty="0">
                <a:solidFill>
                  <a:srgbClr val="FF0000"/>
                </a:solidFill>
                <a:latin typeface="Arial"/>
                <a:cs typeface="Arial"/>
              </a:rPr>
              <a:t>are  </a:t>
            </a:r>
            <a:r>
              <a:rPr sz="3600" i="1" spc="-285" dirty="0">
                <a:solidFill>
                  <a:srgbClr val="FF0000"/>
                </a:solidFill>
                <a:latin typeface="Arial"/>
                <a:cs typeface="Arial"/>
              </a:rPr>
              <a:t>lim</a:t>
            </a:r>
            <a:r>
              <a:rPr sz="3600" i="1" spc="-13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3600" i="1" spc="-275" dirty="0">
                <a:solidFill>
                  <a:srgbClr val="FF0000"/>
                </a:solidFill>
                <a:latin typeface="Arial"/>
                <a:cs typeface="Arial"/>
              </a:rPr>
              <a:t>te</a:t>
            </a:r>
            <a:r>
              <a:rPr sz="3600" i="1" spc="-36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600" i="1" spc="-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i="1" spc="-370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3600" i="1" spc="-36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600" i="1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i="1" spc="-215" dirty="0">
                <a:solidFill>
                  <a:srgbClr val="FF0000"/>
                </a:solidFill>
                <a:latin typeface="Arial"/>
                <a:cs typeface="Arial"/>
              </a:rPr>
              <a:t>will  </a:t>
            </a:r>
            <a:r>
              <a:rPr sz="3600" i="1" spc="-355" dirty="0">
                <a:solidFill>
                  <a:srgbClr val="FF0000"/>
                </a:solidFill>
                <a:latin typeface="Arial"/>
                <a:cs typeface="Arial"/>
              </a:rPr>
              <a:t>exhaus</a:t>
            </a:r>
            <a:r>
              <a:rPr sz="3600" i="1" spc="-18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600" i="1" spc="-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i="1" spc="-36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3600" i="1" spc="-32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3600" i="1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i="1" spc="-285" dirty="0">
                <a:solidFill>
                  <a:srgbClr val="FF0000"/>
                </a:solidFill>
                <a:latin typeface="Arial"/>
                <a:cs typeface="Arial"/>
              </a:rPr>
              <a:t>time.</a:t>
            </a:r>
            <a:r>
              <a:rPr sz="3600" i="1" spc="-19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3600" i="1" spc="-185" dirty="0">
                <a:solidFill>
                  <a:srgbClr val="FF0000"/>
                </a:solidFill>
                <a:latin typeface="Arial"/>
                <a:cs typeface="Arial"/>
              </a:rPr>
              <a:t>..</a:t>
            </a:r>
            <a:endParaRPr sz="3600">
              <a:latin typeface="Arial"/>
              <a:cs typeface="Arial"/>
            </a:endParaRPr>
          </a:p>
          <a:p>
            <a:pPr marL="2236470">
              <a:lnSpc>
                <a:spcPct val="100000"/>
              </a:lnSpc>
              <a:spcBef>
                <a:spcPts val="835"/>
              </a:spcBef>
            </a:pPr>
            <a:r>
              <a:rPr sz="2800" i="1" spc="-315" dirty="0">
                <a:solidFill>
                  <a:srgbClr val="FF0000"/>
                </a:solidFill>
                <a:latin typeface="Arial"/>
                <a:cs typeface="Arial"/>
              </a:rPr>
              <a:t>Coa</a:t>
            </a:r>
            <a:r>
              <a:rPr sz="2800" i="1" spc="-13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800" i="1" spc="-145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2800" i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280" dirty="0">
                <a:solidFill>
                  <a:srgbClr val="FF0000"/>
                </a:solidFill>
                <a:latin typeface="Arial"/>
                <a:cs typeface="Arial"/>
              </a:rPr>
              <a:t>Crude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769365"/>
            <a:ext cx="239903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Go </a:t>
            </a: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Green </a:t>
            </a:r>
            <a:r>
              <a:rPr sz="3200" dirty="0">
                <a:solidFill>
                  <a:srgbClr val="00AF50"/>
                </a:solidFill>
              </a:rPr>
              <a:t>– </a:t>
            </a:r>
            <a:r>
              <a:rPr sz="3200" spc="5" dirty="0">
                <a:solidFill>
                  <a:srgbClr val="00AF50"/>
                </a:solidFill>
              </a:rPr>
              <a:t> </a:t>
            </a:r>
            <a:r>
              <a:rPr sz="3200" spc="-20" dirty="0">
                <a:solidFill>
                  <a:srgbClr val="00AF50"/>
                </a:solidFill>
              </a:rPr>
              <a:t>Save</a:t>
            </a:r>
            <a:r>
              <a:rPr sz="3200" spc="-35" dirty="0">
                <a:solidFill>
                  <a:srgbClr val="00AF50"/>
                </a:solidFill>
              </a:rPr>
              <a:t> </a:t>
            </a:r>
            <a:r>
              <a:rPr sz="3200" spc="-5" dirty="0">
                <a:solidFill>
                  <a:srgbClr val="00AF50"/>
                </a:solidFill>
              </a:rPr>
              <a:t>the</a:t>
            </a:r>
            <a:r>
              <a:rPr sz="3200" spc="-30" dirty="0">
                <a:solidFill>
                  <a:srgbClr val="00AF50"/>
                </a:solidFill>
              </a:rPr>
              <a:t> </a:t>
            </a:r>
            <a:r>
              <a:rPr sz="3200" spc="-15" dirty="0">
                <a:solidFill>
                  <a:srgbClr val="00AF50"/>
                </a:solidFill>
              </a:rPr>
              <a:t>Earth </a:t>
            </a:r>
            <a:r>
              <a:rPr sz="3200" spc="-710" dirty="0">
                <a:solidFill>
                  <a:srgbClr val="00AF50"/>
                </a:solidFill>
              </a:rPr>
              <a:t> </a:t>
            </a:r>
            <a:r>
              <a:rPr sz="3200" spc="-5" dirty="0">
                <a:solidFill>
                  <a:srgbClr val="00AF50"/>
                </a:solidFill>
              </a:rPr>
              <a:t>reduce Global </a:t>
            </a:r>
            <a:r>
              <a:rPr sz="3200" spc="-710" dirty="0">
                <a:solidFill>
                  <a:srgbClr val="00AF50"/>
                </a:solidFill>
              </a:rPr>
              <a:t> </a:t>
            </a:r>
            <a:r>
              <a:rPr sz="3200" spc="-20" dirty="0">
                <a:solidFill>
                  <a:srgbClr val="00AF50"/>
                </a:solidFill>
              </a:rPr>
              <a:t>Warming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53516" cy="5206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107" y="0"/>
            <a:ext cx="9042400" cy="6743700"/>
            <a:chOff x="102107" y="0"/>
            <a:chExt cx="9042400" cy="6743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07" y="57910"/>
              <a:ext cx="8915400" cy="66857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4884" y="0"/>
              <a:ext cx="1309116" cy="6065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3886200" cy="27462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37428" y="834897"/>
            <a:ext cx="252476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FF0000"/>
                </a:solidFill>
                <a:latin typeface="Calibri"/>
                <a:cs typeface="Calibri"/>
              </a:rPr>
              <a:t>Chips 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400" spc="-7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oduction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3657600"/>
            <a:ext cx="4181855" cy="28102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60194" y="5476443"/>
            <a:ext cx="19126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0000"/>
                </a:solidFill>
                <a:latin typeface="Calibri"/>
                <a:cs typeface="Calibri"/>
              </a:rPr>
              <a:t>Ba</a:t>
            </a:r>
            <a:r>
              <a:rPr sz="5400" spc="-160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5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5400" spc="1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540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53516" cy="52062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102861" y="5550661"/>
            <a:ext cx="635000" cy="939800"/>
            <a:chOff x="4102861" y="5550661"/>
            <a:chExt cx="635000" cy="939800"/>
          </a:xfrm>
        </p:grpSpPr>
        <p:sp>
          <p:nvSpPr>
            <p:cNvPr id="8" name="object 8"/>
            <p:cNvSpPr/>
            <p:nvPr/>
          </p:nvSpPr>
          <p:spPr>
            <a:xfrm>
              <a:off x="4115561" y="5563361"/>
              <a:ext cx="609600" cy="914400"/>
            </a:xfrm>
            <a:custGeom>
              <a:avLst/>
              <a:gdLst/>
              <a:ahLst/>
              <a:cxnLst/>
              <a:rect l="l" t="t" r="r" b="b"/>
              <a:pathLst>
                <a:path w="609600" h="914400">
                  <a:moveTo>
                    <a:pt x="304800" y="0"/>
                  </a:moveTo>
                  <a:lnTo>
                    <a:pt x="304800" y="228600"/>
                  </a:lnTo>
                  <a:lnTo>
                    <a:pt x="0" y="228600"/>
                  </a:lnTo>
                  <a:lnTo>
                    <a:pt x="0" y="685800"/>
                  </a:lnTo>
                  <a:lnTo>
                    <a:pt x="304800" y="685800"/>
                  </a:lnTo>
                  <a:lnTo>
                    <a:pt x="304800" y="914400"/>
                  </a:lnTo>
                  <a:lnTo>
                    <a:pt x="609600" y="4572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15561" y="5563361"/>
              <a:ext cx="609600" cy="914400"/>
            </a:xfrm>
            <a:custGeom>
              <a:avLst/>
              <a:gdLst/>
              <a:ahLst/>
              <a:cxnLst/>
              <a:rect l="l" t="t" r="r" b="b"/>
              <a:pathLst>
                <a:path w="609600" h="914400">
                  <a:moveTo>
                    <a:pt x="0" y="228600"/>
                  </a:moveTo>
                  <a:lnTo>
                    <a:pt x="304800" y="228600"/>
                  </a:lnTo>
                  <a:lnTo>
                    <a:pt x="304800" y="0"/>
                  </a:lnTo>
                  <a:lnTo>
                    <a:pt x="609600" y="457200"/>
                  </a:lnTo>
                  <a:lnTo>
                    <a:pt x="304800" y="914400"/>
                  </a:lnTo>
                  <a:lnTo>
                    <a:pt x="304800" y="685800"/>
                  </a:lnTo>
                  <a:lnTo>
                    <a:pt x="0" y="685800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179061" y="826261"/>
            <a:ext cx="1168400" cy="1625600"/>
            <a:chOff x="4179061" y="826261"/>
            <a:chExt cx="1168400" cy="1625600"/>
          </a:xfrm>
        </p:grpSpPr>
        <p:sp>
          <p:nvSpPr>
            <p:cNvPr id="11" name="object 11"/>
            <p:cNvSpPr/>
            <p:nvPr/>
          </p:nvSpPr>
          <p:spPr>
            <a:xfrm>
              <a:off x="4191761" y="838961"/>
              <a:ext cx="1143000" cy="1600200"/>
            </a:xfrm>
            <a:custGeom>
              <a:avLst/>
              <a:gdLst/>
              <a:ahLst/>
              <a:cxnLst/>
              <a:rect l="l" t="t" r="r" b="b"/>
              <a:pathLst>
                <a:path w="1143000" h="1600200">
                  <a:moveTo>
                    <a:pt x="571500" y="0"/>
                  </a:moveTo>
                  <a:lnTo>
                    <a:pt x="0" y="800100"/>
                  </a:lnTo>
                  <a:lnTo>
                    <a:pt x="571500" y="1600200"/>
                  </a:lnTo>
                  <a:lnTo>
                    <a:pt x="571500" y="1200150"/>
                  </a:lnTo>
                  <a:lnTo>
                    <a:pt x="1143000" y="1200150"/>
                  </a:lnTo>
                  <a:lnTo>
                    <a:pt x="1143000" y="400050"/>
                  </a:lnTo>
                  <a:lnTo>
                    <a:pt x="571500" y="40005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91761" y="838961"/>
              <a:ext cx="1143000" cy="1600200"/>
            </a:xfrm>
            <a:custGeom>
              <a:avLst/>
              <a:gdLst/>
              <a:ahLst/>
              <a:cxnLst/>
              <a:rect l="l" t="t" r="r" b="b"/>
              <a:pathLst>
                <a:path w="1143000" h="1600200">
                  <a:moveTo>
                    <a:pt x="0" y="800100"/>
                  </a:moveTo>
                  <a:lnTo>
                    <a:pt x="571500" y="0"/>
                  </a:lnTo>
                  <a:lnTo>
                    <a:pt x="571500" y="400050"/>
                  </a:lnTo>
                  <a:lnTo>
                    <a:pt x="1143000" y="400050"/>
                  </a:lnTo>
                  <a:lnTo>
                    <a:pt x="1143000" y="1200150"/>
                  </a:lnTo>
                  <a:lnTo>
                    <a:pt x="571500" y="1200150"/>
                  </a:lnTo>
                  <a:lnTo>
                    <a:pt x="571500" y="1600200"/>
                  </a:lnTo>
                  <a:lnTo>
                    <a:pt x="0" y="800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114799"/>
            <a:ext cx="4927092" cy="27432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912" y="617159"/>
            <a:ext cx="2603534" cy="196517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65403" y="2174722"/>
            <a:ext cx="731075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50000"/>
              </a:lnSpc>
              <a:spcBef>
                <a:spcPts val="100"/>
              </a:spcBef>
              <a:tabLst>
                <a:tab pos="2181225" algn="l"/>
              </a:tabLst>
            </a:pPr>
            <a:r>
              <a:rPr sz="3200" spc="-305" dirty="0">
                <a:solidFill>
                  <a:srgbClr val="974707"/>
                </a:solidFill>
                <a:latin typeface="Arial MT"/>
                <a:cs typeface="Arial MT"/>
              </a:rPr>
              <a:t>Prod</a:t>
            </a:r>
            <a:r>
              <a:rPr sz="3200" spc="-315" dirty="0">
                <a:solidFill>
                  <a:srgbClr val="974707"/>
                </a:solidFill>
                <a:latin typeface="Arial MT"/>
                <a:cs typeface="Arial MT"/>
              </a:rPr>
              <a:t>u</a:t>
            </a:r>
            <a:r>
              <a:rPr sz="3200" spc="-310" dirty="0">
                <a:solidFill>
                  <a:srgbClr val="974707"/>
                </a:solidFill>
                <a:latin typeface="Arial MT"/>
                <a:cs typeface="Arial MT"/>
              </a:rPr>
              <a:t>ce</a:t>
            </a:r>
            <a:r>
              <a:rPr sz="3200" spc="-195" dirty="0">
                <a:solidFill>
                  <a:srgbClr val="974707"/>
                </a:solidFill>
                <a:latin typeface="Arial MT"/>
                <a:cs typeface="Arial MT"/>
              </a:rPr>
              <a:t>r</a:t>
            </a:r>
            <a:r>
              <a:rPr sz="3200" spc="-180" dirty="0">
                <a:solidFill>
                  <a:srgbClr val="974707"/>
                </a:solidFill>
                <a:latin typeface="Arial MT"/>
                <a:cs typeface="Arial MT"/>
              </a:rPr>
              <a:t> </a:t>
            </a:r>
            <a:r>
              <a:rPr sz="3200" spc="-325" dirty="0">
                <a:solidFill>
                  <a:srgbClr val="974707"/>
                </a:solidFill>
                <a:latin typeface="Arial MT"/>
                <a:cs typeface="Arial MT"/>
              </a:rPr>
              <a:t>ga</a:t>
            </a:r>
            <a:r>
              <a:rPr sz="3200" spc="-290" dirty="0">
                <a:solidFill>
                  <a:srgbClr val="974707"/>
                </a:solidFill>
                <a:latin typeface="Arial MT"/>
                <a:cs typeface="Arial MT"/>
              </a:rPr>
              <a:t>s</a:t>
            </a:r>
            <a:r>
              <a:rPr sz="3200" dirty="0">
                <a:solidFill>
                  <a:srgbClr val="974707"/>
                </a:solidFill>
                <a:latin typeface="Arial MT"/>
                <a:cs typeface="Arial MT"/>
              </a:rPr>
              <a:t>	</a:t>
            </a:r>
            <a:r>
              <a:rPr sz="3200" spc="-295" dirty="0">
                <a:solidFill>
                  <a:srgbClr val="974707"/>
                </a:solidFill>
                <a:latin typeface="Arial MT"/>
                <a:cs typeface="Arial MT"/>
              </a:rPr>
              <a:t>c</a:t>
            </a:r>
            <a:r>
              <a:rPr sz="3200" spc="-315" dirty="0">
                <a:solidFill>
                  <a:srgbClr val="974707"/>
                </a:solidFill>
                <a:latin typeface="Arial MT"/>
                <a:cs typeface="Arial MT"/>
              </a:rPr>
              <a:t>a</a:t>
            </a:r>
            <a:r>
              <a:rPr sz="3200" spc="-320" dirty="0">
                <a:solidFill>
                  <a:srgbClr val="974707"/>
                </a:solidFill>
                <a:latin typeface="Arial MT"/>
                <a:cs typeface="Arial MT"/>
              </a:rPr>
              <a:t>n</a:t>
            </a:r>
            <a:r>
              <a:rPr sz="3200" spc="-195" dirty="0">
                <a:solidFill>
                  <a:srgbClr val="974707"/>
                </a:solidFill>
                <a:latin typeface="Arial MT"/>
                <a:cs typeface="Arial MT"/>
              </a:rPr>
              <a:t> </a:t>
            </a:r>
            <a:r>
              <a:rPr sz="3200" spc="-325" dirty="0">
                <a:solidFill>
                  <a:srgbClr val="974707"/>
                </a:solidFill>
                <a:latin typeface="Arial MT"/>
                <a:cs typeface="Arial MT"/>
              </a:rPr>
              <a:t>b</a:t>
            </a:r>
            <a:r>
              <a:rPr sz="3200" spc="-320" dirty="0">
                <a:solidFill>
                  <a:srgbClr val="974707"/>
                </a:solidFill>
                <a:latin typeface="Arial MT"/>
                <a:cs typeface="Arial MT"/>
              </a:rPr>
              <a:t>e</a:t>
            </a:r>
            <a:r>
              <a:rPr sz="3200" spc="-160" dirty="0">
                <a:solidFill>
                  <a:srgbClr val="974707"/>
                </a:solidFill>
                <a:latin typeface="Arial MT"/>
                <a:cs typeface="Arial MT"/>
              </a:rPr>
              <a:t> </a:t>
            </a:r>
            <a:r>
              <a:rPr sz="3200" spc="-315" dirty="0">
                <a:solidFill>
                  <a:srgbClr val="974707"/>
                </a:solidFill>
                <a:latin typeface="Arial MT"/>
                <a:cs typeface="Arial MT"/>
              </a:rPr>
              <a:t>u</a:t>
            </a:r>
            <a:r>
              <a:rPr sz="3200" spc="-310" dirty="0">
                <a:solidFill>
                  <a:srgbClr val="974707"/>
                </a:solidFill>
                <a:latin typeface="Arial MT"/>
                <a:cs typeface="Arial MT"/>
              </a:rPr>
              <a:t>se</a:t>
            </a:r>
            <a:r>
              <a:rPr sz="3200" spc="-320" dirty="0">
                <a:solidFill>
                  <a:srgbClr val="974707"/>
                </a:solidFill>
                <a:latin typeface="Arial MT"/>
                <a:cs typeface="Arial MT"/>
              </a:rPr>
              <a:t>d</a:t>
            </a:r>
            <a:r>
              <a:rPr sz="3200" spc="-175" dirty="0">
                <a:solidFill>
                  <a:srgbClr val="974707"/>
                </a:solidFill>
                <a:latin typeface="Arial MT"/>
                <a:cs typeface="Arial MT"/>
              </a:rPr>
              <a:t> </a:t>
            </a:r>
            <a:r>
              <a:rPr sz="3200" spc="-135" dirty="0">
                <a:solidFill>
                  <a:srgbClr val="974707"/>
                </a:solidFill>
                <a:latin typeface="Arial MT"/>
                <a:cs typeface="Arial MT"/>
              </a:rPr>
              <a:t>i</a:t>
            </a:r>
            <a:r>
              <a:rPr sz="3200" spc="-320" dirty="0">
                <a:solidFill>
                  <a:srgbClr val="974707"/>
                </a:solidFill>
                <a:latin typeface="Arial MT"/>
                <a:cs typeface="Arial MT"/>
              </a:rPr>
              <a:t>n</a:t>
            </a:r>
            <a:r>
              <a:rPr sz="3200" spc="-160" dirty="0">
                <a:solidFill>
                  <a:srgbClr val="974707"/>
                </a:solidFill>
                <a:latin typeface="Arial MT"/>
                <a:cs typeface="Arial MT"/>
              </a:rPr>
              <a:t> </a:t>
            </a:r>
            <a:r>
              <a:rPr sz="3200" spc="-325" dirty="0">
                <a:solidFill>
                  <a:srgbClr val="974707"/>
                </a:solidFill>
                <a:latin typeface="Arial MT"/>
                <a:cs typeface="Arial MT"/>
              </a:rPr>
              <a:t>100</a:t>
            </a:r>
            <a:r>
              <a:rPr sz="3200" spc="-509" dirty="0">
                <a:solidFill>
                  <a:srgbClr val="974707"/>
                </a:solidFill>
                <a:latin typeface="Arial MT"/>
                <a:cs typeface="Arial MT"/>
              </a:rPr>
              <a:t>%</a:t>
            </a:r>
            <a:r>
              <a:rPr sz="3200" spc="-165" dirty="0">
                <a:solidFill>
                  <a:srgbClr val="974707"/>
                </a:solidFill>
                <a:latin typeface="Arial MT"/>
                <a:cs typeface="Arial MT"/>
              </a:rPr>
              <a:t> </a:t>
            </a:r>
            <a:r>
              <a:rPr sz="3200" spc="-390" dirty="0">
                <a:solidFill>
                  <a:srgbClr val="974707"/>
                </a:solidFill>
                <a:latin typeface="Arial MT"/>
                <a:cs typeface="Arial MT"/>
              </a:rPr>
              <a:t>Ga</a:t>
            </a:r>
            <a:r>
              <a:rPr sz="3200" spc="-290" dirty="0">
                <a:solidFill>
                  <a:srgbClr val="974707"/>
                </a:solidFill>
                <a:latin typeface="Arial MT"/>
                <a:cs typeface="Arial MT"/>
              </a:rPr>
              <a:t>s</a:t>
            </a:r>
            <a:r>
              <a:rPr sz="3200" spc="-160" dirty="0">
                <a:solidFill>
                  <a:srgbClr val="974707"/>
                </a:solidFill>
                <a:latin typeface="Arial MT"/>
                <a:cs typeface="Arial MT"/>
              </a:rPr>
              <a:t> </a:t>
            </a:r>
            <a:r>
              <a:rPr sz="3200" spc="-295" dirty="0">
                <a:solidFill>
                  <a:srgbClr val="974707"/>
                </a:solidFill>
                <a:latin typeface="Arial MT"/>
                <a:cs typeface="Arial MT"/>
              </a:rPr>
              <a:t>Engin</a:t>
            </a:r>
            <a:r>
              <a:rPr sz="3200" spc="-315" dirty="0">
                <a:solidFill>
                  <a:srgbClr val="974707"/>
                </a:solidFill>
                <a:latin typeface="Arial MT"/>
                <a:cs typeface="Arial MT"/>
              </a:rPr>
              <a:t>e</a:t>
            </a:r>
            <a:r>
              <a:rPr sz="3200" spc="-204" dirty="0">
                <a:solidFill>
                  <a:srgbClr val="974707"/>
                </a:solidFill>
                <a:latin typeface="Arial MT"/>
                <a:cs typeface="Arial MT"/>
              </a:rPr>
              <a:t>s  </a:t>
            </a:r>
            <a:r>
              <a:rPr sz="3200" spc="-325" dirty="0">
                <a:solidFill>
                  <a:srgbClr val="974707"/>
                </a:solidFill>
                <a:latin typeface="Arial MT"/>
                <a:cs typeface="Arial MT"/>
              </a:rPr>
              <a:t>and</a:t>
            </a:r>
            <a:r>
              <a:rPr sz="3200" spc="-155" dirty="0">
                <a:solidFill>
                  <a:srgbClr val="974707"/>
                </a:solidFill>
                <a:latin typeface="Arial MT"/>
                <a:cs typeface="Arial MT"/>
              </a:rPr>
              <a:t>/</a:t>
            </a:r>
            <a:r>
              <a:rPr sz="3200" spc="-325" dirty="0">
                <a:solidFill>
                  <a:srgbClr val="974707"/>
                </a:solidFill>
                <a:latin typeface="Arial MT"/>
                <a:cs typeface="Arial MT"/>
              </a:rPr>
              <a:t>o</a:t>
            </a:r>
            <a:r>
              <a:rPr sz="3200" spc="-195" dirty="0">
                <a:solidFill>
                  <a:srgbClr val="974707"/>
                </a:solidFill>
                <a:latin typeface="Arial MT"/>
                <a:cs typeface="Arial MT"/>
              </a:rPr>
              <a:t>r</a:t>
            </a:r>
            <a:r>
              <a:rPr sz="3200" spc="-170" dirty="0">
                <a:solidFill>
                  <a:srgbClr val="974707"/>
                </a:solidFill>
                <a:latin typeface="Arial MT"/>
                <a:cs typeface="Arial MT"/>
              </a:rPr>
              <a:t> </a:t>
            </a:r>
            <a:r>
              <a:rPr sz="3200" i="1" spc="-285" dirty="0">
                <a:solidFill>
                  <a:srgbClr val="FF0000"/>
                </a:solidFill>
                <a:latin typeface="Arial"/>
                <a:cs typeface="Arial"/>
              </a:rPr>
              <a:t>modif</a:t>
            </a:r>
            <a:r>
              <a:rPr sz="3200" i="1" spc="-12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3200" i="1" spc="-32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i="1" spc="-32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200" i="1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i="1" spc="-290" dirty="0">
                <a:solidFill>
                  <a:srgbClr val="FF0000"/>
                </a:solidFill>
                <a:latin typeface="Arial"/>
                <a:cs typeface="Arial"/>
              </a:rPr>
              <a:t>Dies</a:t>
            </a:r>
            <a:r>
              <a:rPr sz="3200" i="1" spc="-3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i="1" spc="-13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3200" i="1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i="1" spc="-295" dirty="0">
                <a:solidFill>
                  <a:srgbClr val="FF0000"/>
                </a:solidFill>
                <a:latin typeface="Arial"/>
                <a:cs typeface="Arial"/>
              </a:rPr>
              <a:t>Engin</a:t>
            </a:r>
            <a:r>
              <a:rPr sz="3200" i="1" spc="-3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i="1" spc="-29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200" i="1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35" dirty="0">
                <a:solidFill>
                  <a:srgbClr val="974707"/>
                </a:solidFill>
                <a:latin typeface="Arial MT"/>
                <a:cs typeface="Arial MT"/>
              </a:rPr>
              <a:t>i</a:t>
            </a:r>
            <a:r>
              <a:rPr sz="3200" spc="-320" dirty="0">
                <a:solidFill>
                  <a:srgbClr val="974707"/>
                </a:solidFill>
                <a:latin typeface="Arial MT"/>
                <a:cs typeface="Arial MT"/>
              </a:rPr>
              <a:t>n</a:t>
            </a:r>
            <a:r>
              <a:rPr sz="3200" spc="-160" dirty="0">
                <a:solidFill>
                  <a:srgbClr val="974707"/>
                </a:solidFill>
                <a:latin typeface="Arial MT"/>
                <a:cs typeface="Arial MT"/>
              </a:rPr>
              <a:t> </a:t>
            </a:r>
            <a:r>
              <a:rPr sz="3200" spc="-325" dirty="0">
                <a:solidFill>
                  <a:srgbClr val="974707"/>
                </a:solidFill>
                <a:latin typeface="Arial MT"/>
                <a:cs typeface="Arial MT"/>
              </a:rPr>
              <a:t>dua</a:t>
            </a:r>
            <a:r>
              <a:rPr sz="3200" spc="-130" dirty="0">
                <a:solidFill>
                  <a:srgbClr val="974707"/>
                </a:solidFill>
                <a:latin typeface="Arial MT"/>
                <a:cs typeface="Arial MT"/>
              </a:rPr>
              <a:t>l</a:t>
            </a:r>
            <a:r>
              <a:rPr sz="3200" spc="-165" dirty="0">
                <a:solidFill>
                  <a:srgbClr val="974707"/>
                </a:solidFill>
                <a:latin typeface="Arial MT"/>
                <a:cs typeface="Arial MT"/>
              </a:rPr>
              <a:t> </a:t>
            </a:r>
            <a:r>
              <a:rPr sz="3200" spc="-275" dirty="0">
                <a:solidFill>
                  <a:srgbClr val="974707"/>
                </a:solidFill>
                <a:latin typeface="Arial MT"/>
                <a:cs typeface="Arial MT"/>
              </a:rPr>
              <a:t>fue</a:t>
            </a:r>
            <a:r>
              <a:rPr sz="3200" spc="-130" dirty="0">
                <a:solidFill>
                  <a:srgbClr val="974707"/>
                </a:solidFill>
                <a:latin typeface="Arial MT"/>
                <a:cs typeface="Arial MT"/>
              </a:rPr>
              <a:t>l</a:t>
            </a:r>
            <a:r>
              <a:rPr sz="3200" spc="-175" dirty="0">
                <a:solidFill>
                  <a:srgbClr val="974707"/>
                </a:solidFill>
                <a:latin typeface="Arial MT"/>
                <a:cs typeface="Arial MT"/>
              </a:rPr>
              <a:t> </a:t>
            </a:r>
            <a:r>
              <a:rPr sz="3200" spc="-300" dirty="0">
                <a:solidFill>
                  <a:srgbClr val="974707"/>
                </a:solidFill>
                <a:latin typeface="Arial MT"/>
                <a:cs typeface="Arial MT"/>
              </a:rPr>
              <a:t>mode  </a:t>
            </a:r>
            <a:r>
              <a:rPr sz="3200" spc="-335" dirty="0">
                <a:solidFill>
                  <a:srgbClr val="974707"/>
                </a:solidFill>
                <a:latin typeface="Arial MT"/>
                <a:cs typeface="Arial MT"/>
              </a:rPr>
              <a:t>(80%</a:t>
            </a:r>
            <a:r>
              <a:rPr sz="3200" spc="-160" dirty="0">
                <a:solidFill>
                  <a:srgbClr val="974707"/>
                </a:solidFill>
                <a:latin typeface="Arial MT"/>
                <a:cs typeface="Arial MT"/>
              </a:rPr>
              <a:t> </a:t>
            </a:r>
            <a:r>
              <a:rPr sz="3200" spc="-305" dirty="0">
                <a:solidFill>
                  <a:srgbClr val="974707"/>
                </a:solidFill>
                <a:latin typeface="Arial MT"/>
                <a:cs typeface="Arial MT"/>
              </a:rPr>
              <a:t>Prod</a:t>
            </a:r>
            <a:r>
              <a:rPr sz="3200" spc="-315" dirty="0">
                <a:solidFill>
                  <a:srgbClr val="974707"/>
                </a:solidFill>
                <a:latin typeface="Arial MT"/>
                <a:cs typeface="Arial MT"/>
              </a:rPr>
              <a:t>u</a:t>
            </a:r>
            <a:r>
              <a:rPr sz="3200" spc="-310" dirty="0">
                <a:solidFill>
                  <a:srgbClr val="974707"/>
                </a:solidFill>
                <a:latin typeface="Arial MT"/>
                <a:cs typeface="Arial MT"/>
              </a:rPr>
              <a:t>ce</a:t>
            </a:r>
            <a:r>
              <a:rPr sz="3200" spc="-195" dirty="0">
                <a:solidFill>
                  <a:srgbClr val="974707"/>
                </a:solidFill>
                <a:latin typeface="Arial MT"/>
                <a:cs typeface="Arial MT"/>
              </a:rPr>
              <a:t>r</a:t>
            </a:r>
            <a:r>
              <a:rPr sz="3200" spc="-180" dirty="0">
                <a:solidFill>
                  <a:srgbClr val="974707"/>
                </a:solidFill>
                <a:latin typeface="Arial MT"/>
                <a:cs typeface="Arial MT"/>
              </a:rPr>
              <a:t> </a:t>
            </a:r>
            <a:r>
              <a:rPr sz="3200" spc="-390" dirty="0">
                <a:solidFill>
                  <a:srgbClr val="974707"/>
                </a:solidFill>
                <a:latin typeface="Arial MT"/>
                <a:cs typeface="Arial MT"/>
              </a:rPr>
              <a:t>Ga</a:t>
            </a:r>
            <a:r>
              <a:rPr sz="3200" spc="-290" dirty="0">
                <a:solidFill>
                  <a:srgbClr val="974707"/>
                </a:solidFill>
                <a:latin typeface="Arial MT"/>
                <a:cs typeface="Arial MT"/>
              </a:rPr>
              <a:t>s</a:t>
            </a:r>
            <a:r>
              <a:rPr sz="3200" spc="-180" dirty="0">
                <a:solidFill>
                  <a:srgbClr val="974707"/>
                </a:solidFill>
                <a:latin typeface="Arial MT"/>
                <a:cs typeface="Arial MT"/>
              </a:rPr>
              <a:t> </a:t>
            </a:r>
            <a:r>
              <a:rPr sz="3200" spc="-160" dirty="0">
                <a:solidFill>
                  <a:srgbClr val="974707"/>
                </a:solidFill>
                <a:latin typeface="Arial MT"/>
                <a:cs typeface="Arial MT"/>
              </a:rPr>
              <a:t>: </a:t>
            </a:r>
            <a:r>
              <a:rPr sz="3200" spc="-325" dirty="0">
                <a:solidFill>
                  <a:srgbClr val="974707"/>
                </a:solidFill>
                <a:latin typeface="Arial MT"/>
                <a:cs typeface="Arial MT"/>
              </a:rPr>
              <a:t>20</a:t>
            </a:r>
            <a:r>
              <a:rPr sz="3200" spc="-509" dirty="0">
                <a:solidFill>
                  <a:srgbClr val="974707"/>
                </a:solidFill>
                <a:latin typeface="Arial MT"/>
                <a:cs typeface="Arial MT"/>
              </a:rPr>
              <a:t>%</a:t>
            </a:r>
            <a:r>
              <a:rPr sz="3200" spc="-160" dirty="0">
                <a:solidFill>
                  <a:srgbClr val="974707"/>
                </a:solidFill>
                <a:latin typeface="Arial MT"/>
                <a:cs typeface="Arial MT"/>
              </a:rPr>
              <a:t> </a:t>
            </a:r>
            <a:r>
              <a:rPr sz="3200" spc="-425" dirty="0">
                <a:solidFill>
                  <a:srgbClr val="974707"/>
                </a:solidFill>
                <a:latin typeface="Arial MT"/>
                <a:cs typeface="Arial MT"/>
              </a:rPr>
              <a:t>D</a:t>
            </a:r>
            <a:r>
              <a:rPr sz="3200" spc="-229" dirty="0">
                <a:solidFill>
                  <a:srgbClr val="974707"/>
                </a:solidFill>
                <a:latin typeface="Arial MT"/>
                <a:cs typeface="Arial MT"/>
              </a:rPr>
              <a:t>ie</a:t>
            </a:r>
            <a:r>
              <a:rPr sz="3200" spc="-285" dirty="0">
                <a:solidFill>
                  <a:srgbClr val="974707"/>
                </a:solidFill>
                <a:latin typeface="Arial MT"/>
                <a:cs typeface="Arial MT"/>
              </a:rPr>
              <a:t>s</a:t>
            </a:r>
            <a:r>
              <a:rPr sz="3200" spc="-220" dirty="0">
                <a:solidFill>
                  <a:srgbClr val="974707"/>
                </a:solidFill>
                <a:latin typeface="Arial MT"/>
                <a:cs typeface="Arial MT"/>
              </a:rPr>
              <a:t>el)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6400" y="102107"/>
            <a:ext cx="3429000" cy="210769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-11937" y="0"/>
            <a:ext cx="4191000" cy="541020"/>
            <a:chOff x="-11937" y="0"/>
            <a:chExt cx="4191000" cy="541020"/>
          </a:xfrm>
        </p:grpSpPr>
        <p:sp>
          <p:nvSpPr>
            <p:cNvPr id="7" name="object 7"/>
            <p:cNvSpPr/>
            <p:nvPr/>
          </p:nvSpPr>
          <p:spPr>
            <a:xfrm>
              <a:off x="762" y="762"/>
              <a:ext cx="4165600" cy="515620"/>
            </a:xfrm>
            <a:custGeom>
              <a:avLst/>
              <a:gdLst/>
              <a:ahLst/>
              <a:cxnLst/>
              <a:rect l="l" t="t" r="r" b="b"/>
              <a:pathLst>
                <a:path w="4165600" h="515620">
                  <a:moveTo>
                    <a:pt x="4165091" y="0"/>
                  </a:moveTo>
                  <a:lnTo>
                    <a:pt x="0" y="0"/>
                  </a:lnTo>
                  <a:lnTo>
                    <a:pt x="0" y="515112"/>
                  </a:lnTo>
                  <a:lnTo>
                    <a:pt x="4165091" y="515112"/>
                  </a:lnTo>
                  <a:lnTo>
                    <a:pt x="4165091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2" y="762"/>
              <a:ext cx="4165600" cy="515620"/>
            </a:xfrm>
            <a:custGeom>
              <a:avLst/>
              <a:gdLst/>
              <a:ahLst/>
              <a:cxnLst/>
              <a:rect l="l" t="t" r="r" b="b"/>
              <a:pathLst>
                <a:path w="4165600" h="515620">
                  <a:moveTo>
                    <a:pt x="0" y="515112"/>
                  </a:moveTo>
                  <a:lnTo>
                    <a:pt x="4165091" y="515112"/>
                  </a:lnTo>
                  <a:lnTo>
                    <a:pt x="4165091" y="0"/>
                  </a:lnTo>
                  <a:lnTo>
                    <a:pt x="0" y="0"/>
                  </a:lnTo>
                  <a:lnTo>
                    <a:pt x="0" y="515112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80185" y="0"/>
            <a:ext cx="1205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15" dirty="0">
                <a:solidFill>
                  <a:srgbClr val="FFFFFF"/>
                </a:solidFill>
                <a:latin typeface="Arial MT"/>
                <a:cs typeface="Arial MT"/>
              </a:rPr>
              <a:t>Power</a:t>
            </a:r>
            <a:endParaRPr sz="40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34883" y="6251447"/>
            <a:ext cx="1253516" cy="52062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281416" cy="67996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1310797"/>
            <a:ext cx="8319516" cy="43280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" y="6019800"/>
            <a:ext cx="8941308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"/>
            <a:ext cx="6403848" cy="42656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9241" y="4485233"/>
            <a:ext cx="7869555" cy="222059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20"/>
              </a:spcBef>
              <a:tabLst>
                <a:tab pos="1464310" algn="l"/>
              </a:tabLst>
            </a:pPr>
            <a:r>
              <a:rPr sz="3200" spc="-240" dirty="0">
                <a:solidFill>
                  <a:srgbClr val="FF0000"/>
                </a:solidFill>
                <a:latin typeface="Arial MT"/>
                <a:cs typeface="Arial MT"/>
              </a:rPr>
              <a:t>Fl</a:t>
            </a:r>
            <a:r>
              <a:rPr sz="3200" spc="-315" dirty="0">
                <a:solidFill>
                  <a:srgbClr val="FF0000"/>
                </a:solidFill>
                <a:latin typeface="Arial MT"/>
                <a:cs typeface="Arial MT"/>
              </a:rPr>
              <a:t>u</a:t>
            </a:r>
            <a:r>
              <a:rPr sz="3200" spc="-320" dirty="0">
                <a:solidFill>
                  <a:srgbClr val="FF0000"/>
                </a:solidFill>
                <a:latin typeface="Arial MT"/>
                <a:cs typeface="Arial MT"/>
              </a:rPr>
              <a:t>e</a:t>
            </a:r>
            <a:r>
              <a:rPr sz="3200" spc="-18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spc="-325" dirty="0">
                <a:solidFill>
                  <a:srgbClr val="FF0000"/>
                </a:solidFill>
                <a:latin typeface="Arial MT"/>
                <a:cs typeface="Arial MT"/>
              </a:rPr>
              <a:t>ga</a:t>
            </a:r>
            <a:r>
              <a:rPr sz="3200" spc="-290" dirty="0">
                <a:solidFill>
                  <a:srgbClr val="FF0000"/>
                </a:solidFill>
                <a:latin typeface="Arial MT"/>
                <a:cs typeface="Arial MT"/>
              </a:rPr>
              <a:t>s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	</a:t>
            </a:r>
            <a:r>
              <a:rPr sz="3200" spc="-310" dirty="0">
                <a:solidFill>
                  <a:srgbClr val="FF0000"/>
                </a:solidFill>
                <a:latin typeface="Arial MT"/>
                <a:cs typeface="Arial MT"/>
              </a:rPr>
              <a:t>av</a:t>
            </a:r>
            <a:r>
              <a:rPr sz="3200" spc="-315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3200" spc="-135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3200" spc="-125" dirty="0">
                <a:solidFill>
                  <a:srgbClr val="FF0000"/>
                </a:solidFill>
                <a:latin typeface="Arial MT"/>
                <a:cs typeface="Arial MT"/>
              </a:rPr>
              <a:t>l</a:t>
            </a:r>
            <a:r>
              <a:rPr sz="3200" spc="-325" dirty="0">
                <a:solidFill>
                  <a:srgbClr val="FF0000"/>
                </a:solidFill>
                <a:latin typeface="Arial MT"/>
                <a:cs typeface="Arial MT"/>
              </a:rPr>
              <a:t>ab</a:t>
            </a:r>
            <a:r>
              <a:rPr sz="3200" spc="-125" dirty="0">
                <a:solidFill>
                  <a:srgbClr val="FF0000"/>
                </a:solidFill>
                <a:latin typeface="Arial MT"/>
                <a:cs typeface="Arial MT"/>
              </a:rPr>
              <a:t>l</a:t>
            </a:r>
            <a:r>
              <a:rPr sz="3200" spc="-320" dirty="0">
                <a:solidFill>
                  <a:srgbClr val="FF0000"/>
                </a:solidFill>
                <a:latin typeface="Arial MT"/>
                <a:cs typeface="Arial MT"/>
              </a:rPr>
              <a:t>e</a:t>
            </a:r>
            <a:r>
              <a:rPr sz="3200" spc="-1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spc="-229" dirty="0">
                <a:solidFill>
                  <a:srgbClr val="FF0000"/>
                </a:solidFill>
                <a:latin typeface="Arial MT"/>
                <a:cs typeface="Arial MT"/>
              </a:rPr>
              <a:t>fro</a:t>
            </a:r>
            <a:r>
              <a:rPr sz="3200" spc="-480" dirty="0">
                <a:solidFill>
                  <a:srgbClr val="FF0000"/>
                </a:solidFill>
                <a:latin typeface="Arial MT"/>
                <a:cs typeface="Arial MT"/>
              </a:rPr>
              <a:t>m</a:t>
            </a:r>
            <a:r>
              <a:rPr sz="3200" spc="-1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spc="-245" dirty="0">
                <a:solidFill>
                  <a:srgbClr val="FF0000"/>
                </a:solidFill>
                <a:latin typeface="Arial MT"/>
                <a:cs typeface="Arial MT"/>
              </a:rPr>
              <a:t>th</a:t>
            </a:r>
            <a:r>
              <a:rPr sz="3200" spc="-320" dirty="0">
                <a:solidFill>
                  <a:srgbClr val="FF0000"/>
                </a:solidFill>
                <a:latin typeface="Arial MT"/>
                <a:cs typeface="Arial MT"/>
              </a:rPr>
              <a:t>e</a:t>
            </a:r>
            <a:r>
              <a:rPr sz="3200" spc="-1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spc="-325" dirty="0">
                <a:solidFill>
                  <a:srgbClr val="FF0000"/>
                </a:solidFill>
                <a:latin typeface="Arial MT"/>
                <a:cs typeface="Arial MT"/>
              </a:rPr>
              <a:t>eng</a:t>
            </a:r>
            <a:r>
              <a:rPr sz="3200" spc="-125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3200" spc="-325" dirty="0">
                <a:solidFill>
                  <a:srgbClr val="FF0000"/>
                </a:solidFill>
                <a:latin typeface="Arial MT"/>
                <a:cs typeface="Arial MT"/>
              </a:rPr>
              <a:t>ne</a:t>
            </a:r>
            <a:endParaRPr sz="3200">
              <a:latin typeface="Arial MT"/>
              <a:cs typeface="Arial MT"/>
            </a:endParaRPr>
          </a:p>
          <a:p>
            <a:pPr marL="12065" marR="5080" algn="ctr">
              <a:lnSpc>
                <a:spcPts val="5760"/>
              </a:lnSpc>
              <a:spcBef>
                <a:spcPts val="310"/>
              </a:spcBef>
              <a:tabLst>
                <a:tab pos="3721100" algn="l"/>
              </a:tabLst>
            </a:pPr>
            <a:r>
              <a:rPr sz="3200" spc="-315" dirty="0">
                <a:solidFill>
                  <a:srgbClr val="E36C09"/>
                </a:solidFill>
                <a:latin typeface="Arial MT"/>
                <a:cs typeface="Arial MT"/>
              </a:rPr>
              <a:t>an</a:t>
            </a:r>
            <a:r>
              <a:rPr sz="3200" spc="-320" dirty="0">
                <a:solidFill>
                  <a:srgbClr val="E36C09"/>
                </a:solidFill>
                <a:latin typeface="Arial MT"/>
                <a:cs typeface="Arial MT"/>
              </a:rPr>
              <a:t>d</a:t>
            </a:r>
            <a:r>
              <a:rPr sz="3200" spc="-170" dirty="0">
                <a:solidFill>
                  <a:srgbClr val="E36C09"/>
                </a:solidFill>
                <a:latin typeface="Arial MT"/>
                <a:cs typeface="Arial MT"/>
              </a:rPr>
              <a:t> </a:t>
            </a:r>
            <a:r>
              <a:rPr sz="3200" spc="-325" dirty="0">
                <a:solidFill>
                  <a:srgbClr val="E36C09"/>
                </a:solidFill>
                <a:latin typeface="Arial MT"/>
                <a:cs typeface="Arial MT"/>
              </a:rPr>
              <a:t>eng</a:t>
            </a:r>
            <a:r>
              <a:rPr sz="3200" spc="-125" dirty="0">
                <a:solidFill>
                  <a:srgbClr val="E36C09"/>
                </a:solidFill>
                <a:latin typeface="Arial MT"/>
                <a:cs typeface="Arial MT"/>
              </a:rPr>
              <a:t>i</a:t>
            </a:r>
            <a:r>
              <a:rPr sz="3200" spc="-325" dirty="0">
                <a:solidFill>
                  <a:srgbClr val="E36C09"/>
                </a:solidFill>
                <a:latin typeface="Arial MT"/>
                <a:cs typeface="Arial MT"/>
              </a:rPr>
              <a:t>n</a:t>
            </a:r>
            <a:r>
              <a:rPr sz="3200" spc="-320" dirty="0">
                <a:solidFill>
                  <a:srgbClr val="E36C09"/>
                </a:solidFill>
                <a:latin typeface="Arial MT"/>
                <a:cs typeface="Arial MT"/>
              </a:rPr>
              <a:t>e</a:t>
            </a:r>
            <a:r>
              <a:rPr sz="3200" spc="-160" dirty="0">
                <a:solidFill>
                  <a:srgbClr val="E36C09"/>
                </a:solidFill>
                <a:latin typeface="Arial MT"/>
                <a:cs typeface="Arial MT"/>
              </a:rPr>
              <a:t> </a:t>
            </a:r>
            <a:r>
              <a:rPr sz="3200" spc="-229" dirty="0">
                <a:solidFill>
                  <a:srgbClr val="E36C09"/>
                </a:solidFill>
                <a:latin typeface="Arial MT"/>
                <a:cs typeface="Arial MT"/>
              </a:rPr>
              <a:t>ja</a:t>
            </a:r>
            <a:r>
              <a:rPr sz="3200" spc="-285" dirty="0">
                <a:solidFill>
                  <a:srgbClr val="E36C09"/>
                </a:solidFill>
                <a:latin typeface="Arial MT"/>
                <a:cs typeface="Arial MT"/>
              </a:rPr>
              <a:t>c</a:t>
            </a:r>
            <a:r>
              <a:rPr sz="3200" spc="-310" dirty="0">
                <a:solidFill>
                  <a:srgbClr val="E36C09"/>
                </a:solidFill>
                <a:latin typeface="Arial MT"/>
                <a:cs typeface="Arial MT"/>
              </a:rPr>
              <a:t>ke</a:t>
            </a:r>
            <a:r>
              <a:rPr sz="3200" spc="-160" dirty="0">
                <a:solidFill>
                  <a:srgbClr val="E36C09"/>
                </a:solidFill>
                <a:latin typeface="Arial MT"/>
                <a:cs typeface="Arial MT"/>
              </a:rPr>
              <a:t>t</a:t>
            </a:r>
            <a:r>
              <a:rPr sz="3200" spc="-190" dirty="0">
                <a:solidFill>
                  <a:srgbClr val="E36C09"/>
                </a:solidFill>
                <a:latin typeface="Arial MT"/>
                <a:cs typeface="Arial MT"/>
              </a:rPr>
              <a:t> </a:t>
            </a:r>
            <a:r>
              <a:rPr sz="3200" spc="-285" dirty="0">
                <a:solidFill>
                  <a:srgbClr val="E36C09"/>
                </a:solidFill>
                <a:latin typeface="Arial MT"/>
                <a:cs typeface="Arial MT"/>
              </a:rPr>
              <a:t>water</a:t>
            </a:r>
            <a:r>
              <a:rPr sz="3200" dirty="0">
                <a:solidFill>
                  <a:srgbClr val="E36C09"/>
                </a:solidFill>
                <a:latin typeface="Arial MT"/>
                <a:cs typeface="Arial MT"/>
              </a:rPr>
              <a:t>	</a:t>
            </a:r>
            <a:r>
              <a:rPr sz="3200" spc="-310" dirty="0">
                <a:solidFill>
                  <a:srgbClr val="E36C09"/>
                </a:solidFill>
                <a:latin typeface="Arial MT"/>
                <a:cs typeface="Arial MT"/>
              </a:rPr>
              <a:t>ca</a:t>
            </a:r>
            <a:r>
              <a:rPr sz="3200" spc="-320" dirty="0">
                <a:solidFill>
                  <a:srgbClr val="E36C09"/>
                </a:solidFill>
                <a:latin typeface="Arial MT"/>
                <a:cs typeface="Arial MT"/>
              </a:rPr>
              <a:t>n</a:t>
            </a:r>
            <a:r>
              <a:rPr sz="3200" spc="-175" dirty="0">
                <a:solidFill>
                  <a:srgbClr val="E36C09"/>
                </a:solidFill>
                <a:latin typeface="Arial MT"/>
                <a:cs typeface="Arial MT"/>
              </a:rPr>
              <a:t> </a:t>
            </a:r>
            <a:r>
              <a:rPr sz="3200" spc="-325" dirty="0">
                <a:solidFill>
                  <a:srgbClr val="E36C09"/>
                </a:solidFill>
                <a:latin typeface="Arial MT"/>
                <a:cs typeface="Arial MT"/>
              </a:rPr>
              <a:t>b</a:t>
            </a:r>
            <a:r>
              <a:rPr sz="3200" spc="-320" dirty="0">
                <a:solidFill>
                  <a:srgbClr val="E36C09"/>
                </a:solidFill>
                <a:latin typeface="Arial MT"/>
                <a:cs typeface="Arial MT"/>
              </a:rPr>
              <a:t>e</a:t>
            </a:r>
            <a:r>
              <a:rPr sz="3200" spc="-160" dirty="0">
                <a:solidFill>
                  <a:srgbClr val="E36C09"/>
                </a:solidFill>
                <a:latin typeface="Arial MT"/>
                <a:cs typeface="Arial MT"/>
              </a:rPr>
              <a:t> </a:t>
            </a:r>
            <a:r>
              <a:rPr sz="3200" spc="-280" dirty="0">
                <a:solidFill>
                  <a:srgbClr val="E36C09"/>
                </a:solidFill>
                <a:latin typeface="Arial MT"/>
                <a:cs typeface="Arial MT"/>
              </a:rPr>
              <a:t>recov</a:t>
            </a:r>
            <a:r>
              <a:rPr sz="3200" spc="-285" dirty="0">
                <a:solidFill>
                  <a:srgbClr val="E36C09"/>
                </a:solidFill>
                <a:latin typeface="Arial MT"/>
                <a:cs typeface="Arial MT"/>
              </a:rPr>
              <a:t>ere</a:t>
            </a:r>
            <a:r>
              <a:rPr sz="3200" spc="-320" dirty="0">
                <a:solidFill>
                  <a:srgbClr val="E36C09"/>
                </a:solidFill>
                <a:latin typeface="Arial MT"/>
                <a:cs typeface="Arial MT"/>
              </a:rPr>
              <a:t>d</a:t>
            </a:r>
            <a:r>
              <a:rPr sz="3200" spc="-165" dirty="0">
                <a:solidFill>
                  <a:srgbClr val="E36C09"/>
                </a:solidFill>
                <a:latin typeface="Arial MT"/>
                <a:cs typeface="Arial MT"/>
              </a:rPr>
              <a:t> t</a:t>
            </a:r>
            <a:r>
              <a:rPr sz="3200" spc="-320" dirty="0">
                <a:solidFill>
                  <a:srgbClr val="E36C09"/>
                </a:solidFill>
                <a:latin typeface="Arial MT"/>
                <a:cs typeface="Arial MT"/>
              </a:rPr>
              <a:t>o</a:t>
            </a:r>
            <a:r>
              <a:rPr sz="3200" spc="-160" dirty="0">
                <a:solidFill>
                  <a:srgbClr val="E36C09"/>
                </a:solidFill>
                <a:latin typeface="Arial MT"/>
                <a:cs typeface="Arial MT"/>
              </a:rPr>
              <a:t> </a:t>
            </a:r>
            <a:r>
              <a:rPr sz="3200" spc="-320" dirty="0">
                <a:solidFill>
                  <a:srgbClr val="E36C09"/>
                </a:solidFill>
                <a:latin typeface="Arial MT"/>
                <a:cs typeface="Arial MT"/>
              </a:rPr>
              <a:t>a</a:t>
            </a:r>
            <a:r>
              <a:rPr sz="3200" spc="-175" dirty="0">
                <a:solidFill>
                  <a:srgbClr val="E36C09"/>
                </a:solidFill>
                <a:latin typeface="Arial MT"/>
                <a:cs typeface="Arial MT"/>
              </a:rPr>
              <a:t> </a:t>
            </a:r>
            <a:r>
              <a:rPr sz="3200" spc="-220" dirty="0">
                <a:solidFill>
                  <a:srgbClr val="E36C09"/>
                </a:solidFill>
                <a:latin typeface="Arial MT"/>
                <a:cs typeface="Arial MT"/>
              </a:rPr>
              <a:t>dir</a:t>
            </a:r>
            <a:r>
              <a:rPr sz="3200" spc="-315" dirty="0">
                <a:solidFill>
                  <a:srgbClr val="E36C09"/>
                </a:solidFill>
                <a:latin typeface="Arial MT"/>
                <a:cs typeface="Arial MT"/>
              </a:rPr>
              <a:t>e</a:t>
            </a:r>
            <a:r>
              <a:rPr sz="3200" spc="-200" dirty="0">
                <a:solidFill>
                  <a:srgbClr val="E36C09"/>
                </a:solidFill>
                <a:latin typeface="Arial MT"/>
                <a:cs typeface="Arial MT"/>
              </a:rPr>
              <a:t>ct  </a:t>
            </a:r>
            <a:r>
              <a:rPr sz="3200" spc="-165" dirty="0">
                <a:solidFill>
                  <a:srgbClr val="E36C09"/>
                </a:solidFill>
                <a:latin typeface="Arial MT"/>
                <a:cs typeface="Arial MT"/>
              </a:rPr>
              <a:t>fir</a:t>
            </a:r>
            <a:r>
              <a:rPr sz="3200" spc="-315" dirty="0">
                <a:solidFill>
                  <a:srgbClr val="E36C09"/>
                </a:solidFill>
                <a:latin typeface="Arial MT"/>
                <a:cs typeface="Arial MT"/>
              </a:rPr>
              <a:t>e</a:t>
            </a:r>
            <a:r>
              <a:rPr sz="3200" spc="-320" dirty="0">
                <a:solidFill>
                  <a:srgbClr val="E36C09"/>
                </a:solidFill>
                <a:latin typeface="Arial MT"/>
                <a:cs typeface="Arial MT"/>
              </a:rPr>
              <a:t>d</a:t>
            </a:r>
            <a:r>
              <a:rPr sz="3200" spc="-180" dirty="0">
                <a:solidFill>
                  <a:srgbClr val="E36C09"/>
                </a:solidFill>
                <a:latin typeface="Arial MT"/>
                <a:cs typeface="Arial MT"/>
              </a:rPr>
              <a:t> </a:t>
            </a:r>
            <a:r>
              <a:rPr sz="3200" spc="-580" dirty="0">
                <a:solidFill>
                  <a:srgbClr val="E36C09"/>
                </a:solidFill>
                <a:latin typeface="Arial MT"/>
                <a:cs typeface="Arial MT"/>
              </a:rPr>
              <a:t>V</a:t>
            </a:r>
            <a:r>
              <a:rPr sz="3200" spc="-430" dirty="0">
                <a:solidFill>
                  <a:srgbClr val="E36C09"/>
                </a:solidFill>
                <a:latin typeface="Arial MT"/>
                <a:cs typeface="Arial MT"/>
              </a:rPr>
              <a:t>AM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600" y="529061"/>
            <a:ext cx="2208530" cy="2494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3600" spc="-459" dirty="0">
                <a:solidFill>
                  <a:srgbClr val="FF0000"/>
                </a:solidFill>
                <a:latin typeface="Arial MT"/>
                <a:cs typeface="Arial MT"/>
              </a:rPr>
              <a:t>Com</a:t>
            </a:r>
            <a:r>
              <a:rPr sz="3600" spc="-360" dirty="0">
                <a:solidFill>
                  <a:srgbClr val="FF0000"/>
                </a:solidFill>
                <a:latin typeface="Arial MT"/>
                <a:cs typeface="Arial MT"/>
              </a:rPr>
              <a:t>b</a:t>
            </a:r>
            <a:r>
              <a:rPr sz="3600" spc="-270" dirty="0">
                <a:solidFill>
                  <a:srgbClr val="FF0000"/>
                </a:solidFill>
                <a:latin typeface="Arial MT"/>
                <a:cs typeface="Arial MT"/>
              </a:rPr>
              <a:t>inat</a:t>
            </a:r>
            <a:r>
              <a:rPr sz="3600" spc="-160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3600" spc="-280" dirty="0">
                <a:solidFill>
                  <a:srgbClr val="FF0000"/>
                </a:solidFill>
                <a:latin typeface="Arial MT"/>
                <a:cs typeface="Arial MT"/>
              </a:rPr>
              <a:t>on  </a:t>
            </a:r>
            <a:r>
              <a:rPr sz="3600" spc="-365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r>
              <a:rPr sz="3600" spc="-180" dirty="0">
                <a:solidFill>
                  <a:srgbClr val="FF0000"/>
                </a:solidFill>
                <a:latin typeface="Arial MT"/>
                <a:cs typeface="Arial MT"/>
              </a:rPr>
              <a:t>f </a:t>
            </a:r>
            <a:r>
              <a:rPr sz="3600" spc="-345" dirty="0">
                <a:solidFill>
                  <a:srgbClr val="FF0000"/>
                </a:solidFill>
                <a:latin typeface="Arial MT"/>
                <a:cs typeface="Arial MT"/>
              </a:rPr>
              <a:t>Heat</a:t>
            </a:r>
            <a:r>
              <a:rPr sz="3600" spc="-1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600" spc="-295" dirty="0">
                <a:solidFill>
                  <a:srgbClr val="FF0000"/>
                </a:solidFill>
                <a:latin typeface="Arial MT"/>
                <a:cs typeface="Arial MT"/>
              </a:rPr>
              <a:t>and  </a:t>
            </a:r>
            <a:r>
              <a:rPr sz="3600" spc="-370" dirty="0">
                <a:solidFill>
                  <a:srgbClr val="FF0000"/>
                </a:solidFill>
                <a:latin typeface="Arial MT"/>
                <a:cs typeface="Arial MT"/>
              </a:rPr>
              <a:t>Power</a:t>
            </a:r>
            <a:endParaRPr sz="36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3516" cy="52062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6019800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8234" y="211581"/>
            <a:ext cx="32658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85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pc="-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310" dirty="0">
                <a:solidFill>
                  <a:srgbClr val="FFFFFF"/>
                </a:solidFill>
                <a:latin typeface="Arial MT"/>
                <a:cs typeface="Arial MT"/>
              </a:rPr>
              <a:t>appli</a:t>
            </a:r>
            <a:r>
              <a:rPr spc="-355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pc="-325" dirty="0">
                <a:solidFill>
                  <a:srgbClr val="FFFFFF"/>
                </a:solidFill>
                <a:latin typeface="Arial MT"/>
                <a:cs typeface="Arial MT"/>
              </a:rPr>
              <a:t>ations</a:t>
            </a:r>
            <a:r>
              <a:rPr spc="-2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9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3516" cy="52062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35051"/>
            <a:ext cx="8738616" cy="32781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692" y="3464050"/>
            <a:ext cx="8738616" cy="32765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56428" y="2423947"/>
            <a:ext cx="1976120" cy="1732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00"/>
                </a:solidFill>
                <a:latin typeface="Calibri"/>
                <a:cs typeface="Calibri"/>
              </a:rPr>
              <a:t>Malls </a:t>
            </a:r>
            <a:r>
              <a:rPr sz="40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FF00"/>
                </a:solidFill>
                <a:latin typeface="Calibri"/>
                <a:cs typeface="Calibri"/>
              </a:rPr>
              <a:t>Multipl</a:t>
            </a:r>
            <a:r>
              <a:rPr sz="4000" spc="-7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4000" spc="-5" dirty="0">
                <a:solidFill>
                  <a:srgbClr val="FFFF00"/>
                </a:solidFill>
                <a:latin typeface="Calibri"/>
                <a:cs typeface="Calibri"/>
              </a:rPr>
              <a:t>x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7394" y="286892"/>
            <a:ext cx="3293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00"/>
                </a:solidFill>
                <a:latin typeface="Calibri"/>
                <a:cs typeface="Calibri"/>
              </a:rPr>
              <a:t>Air</a:t>
            </a:r>
            <a:r>
              <a:rPr sz="4000" spc="-8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FF00"/>
                </a:solidFill>
                <a:latin typeface="Calibri"/>
                <a:cs typeface="Calibri"/>
              </a:rPr>
              <a:t>conditioning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34883" y="6251447"/>
            <a:ext cx="1309116" cy="60654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107" y="0"/>
            <a:ext cx="9042400" cy="6756400"/>
            <a:chOff x="102107" y="0"/>
            <a:chExt cx="9042400" cy="6756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07" y="68578"/>
              <a:ext cx="8913876" cy="66873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4884" y="0"/>
              <a:ext cx="1309116" cy="6065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307" y="65531"/>
            <a:ext cx="8763000" cy="6736080"/>
            <a:chOff x="178307" y="65531"/>
            <a:chExt cx="8763000" cy="6736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307" y="65531"/>
              <a:ext cx="8763000" cy="65730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307" y="3973066"/>
              <a:ext cx="8763000" cy="28285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81152"/>
            <a:ext cx="808672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315" dirty="0">
                <a:latin typeface="Arial MT"/>
                <a:cs typeface="Arial MT"/>
              </a:rPr>
              <a:t>Biomass</a:t>
            </a:r>
            <a:r>
              <a:rPr sz="3200" spc="-180" dirty="0">
                <a:latin typeface="Arial MT"/>
                <a:cs typeface="Arial MT"/>
              </a:rPr>
              <a:t> </a:t>
            </a:r>
            <a:r>
              <a:rPr sz="3200" spc="-250" dirty="0">
                <a:latin typeface="Arial MT"/>
                <a:cs typeface="Arial MT"/>
              </a:rPr>
              <a:t>Gasifier</a:t>
            </a:r>
            <a:r>
              <a:rPr sz="3200" spc="-175" dirty="0">
                <a:latin typeface="Arial MT"/>
                <a:cs typeface="Arial MT"/>
              </a:rPr>
              <a:t> </a:t>
            </a:r>
            <a:r>
              <a:rPr sz="3200" spc="-315" dirty="0">
                <a:latin typeface="Arial MT"/>
                <a:cs typeface="Arial MT"/>
              </a:rPr>
              <a:t>based</a:t>
            </a:r>
            <a:r>
              <a:rPr sz="3200" spc="-170" dirty="0">
                <a:latin typeface="Arial MT"/>
                <a:cs typeface="Arial MT"/>
              </a:rPr>
              <a:t> </a:t>
            </a:r>
            <a:r>
              <a:rPr sz="3200" spc="-320" dirty="0">
                <a:latin typeface="Arial MT"/>
                <a:cs typeface="Arial MT"/>
              </a:rPr>
              <a:t>power</a:t>
            </a:r>
            <a:r>
              <a:rPr sz="3200" spc="-160" dirty="0">
                <a:latin typeface="Arial MT"/>
                <a:cs typeface="Arial MT"/>
              </a:rPr>
              <a:t> </a:t>
            </a:r>
            <a:r>
              <a:rPr sz="3200" spc="-260" dirty="0">
                <a:latin typeface="Arial MT"/>
                <a:cs typeface="Arial MT"/>
              </a:rPr>
              <a:t>plants</a:t>
            </a:r>
            <a:r>
              <a:rPr sz="3200" spc="-175" dirty="0">
                <a:latin typeface="Arial MT"/>
                <a:cs typeface="Arial MT"/>
              </a:rPr>
              <a:t> </a:t>
            </a:r>
            <a:r>
              <a:rPr sz="3200" spc="-315" dirty="0">
                <a:latin typeface="Arial MT"/>
                <a:cs typeface="Arial MT"/>
              </a:rPr>
              <a:t>can</a:t>
            </a:r>
            <a:r>
              <a:rPr sz="3200" spc="-155" dirty="0">
                <a:latin typeface="Arial MT"/>
                <a:cs typeface="Arial MT"/>
              </a:rPr>
              <a:t> </a:t>
            </a:r>
            <a:r>
              <a:rPr sz="3200" spc="-325" dirty="0">
                <a:latin typeface="Arial MT"/>
                <a:cs typeface="Arial MT"/>
              </a:rPr>
              <a:t>be</a:t>
            </a:r>
            <a:r>
              <a:rPr sz="3200" spc="-160" dirty="0">
                <a:latin typeface="Arial MT"/>
                <a:cs typeface="Arial MT"/>
              </a:rPr>
              <a:t> </a:t>
            </a:r>
            <a:r>
              <a:rPr sz="3200" spc="-215" dirty="0">
                <a:latin typeface="Arial MT"/>
                <a:cs typeface="Arial MT"/>
              </a:rPr>
              <a:t>built</a:t>
            </a:r>
            <a:r>
              <a:rPr sz="3200" spc="-185" dirty="0">
                <a:latin typeface="Arial MT"/>
                <a:cs typeface="Arial MT"/>
              </a:rPr>
              <a:t> </a:t>
            </a:r>
            <a:r>
              <a:rPr sz="3200" spc="-295" dirty="0">
                <a:latin typeface="Arial MT"/>
                <a:cs typeface="Arial MT"/>
              </a:rPr>
              <a:t>from </a:t>
            </a:r>
            <a:r>
              <a:rPr sz="3200" spc="-869" dirty="0">
                <a:latin typeface="Arial MT"/>
                <a:cs typeface="Arial MT"/>
              </a:rPr>
              <a:t> </a:t>
            </a:r>
            <a:r>
              <a:rPr sz="3200" spc="-325" dirty="0">
                <a:latin typeface="Arial MT"/>
                <a:cs typeface="Arial MT"/>
              </a:rPr>
              <a:t>2</a:t>
            </a:r>
            <a:r>
              <a:rPr sz="3200" spc="-320" dirty="0">
                <a:latin typeface="Arial MT"/>
                <a:cs typeface="Arial MT"/>
              </a:rPr>
              <a:t>5</a:t>
            </a:r>
            <a:r>
              <a:rPr sz="3200" spc="-160" dirty="0">
                <a:latin typeface="Arial MT"/>
                <a:cs typeface="Arial MT"/>
              </a:rPr>
              <a:t> </a:t>
            </a:r>
            <a:r>
              <a:rPr sz="3200" spc="-295" dirty="0">
                <a:latin typeface="Arial MT"/>
                <a:cs typeface="Arial MT"/>
              </a:rPr>
              <a:t>k</a:t>
            </a:r>
            <a:r>
              <a:rPr sz="3200" spc="-545" dirty="0">
                <a:latin typeface="Arial MT"/>
                <a:cs typeface="Arial MT"/>
              </a:rPr>
              <a:t>W</a:t>
            </a:r>
            <a:r>
              <a:rPr sz="3200" spc="-180" dirty="0">
                <a:latin typeface="Arial MT"/>
                <a:cs typeface="Arial MT"/>
              </a:rPr>
              <a:t> </a:t>
            </a:r>
            <a:r>
              <a:rPr sz="3200" spc="-165" dirty="0">
                <a:latin typeface="Arial MT"/>
                <a:cs typeface="Arial MT"/>
              </a:rPr>
              <a:t>t</a:t>
            </a:r>
            <a:r>
              <a:rPr sz="3200" spc="-320" dirty="0">
                <a:latin typeface="Arial MT"/>
                <a:cs typeface="Arial MT"/>
              </a:rPr>
              <a:t>o</a:t>
            </a:r>
            <a:r>
              <a:rPr sz="3200" spc="-160" dirty="0">
                <a:latin typeface="Arial MT"/>
                <a:cs typeface="Arial MT"/>
              </a:rPr>
              <a:t> </a:t>
            </a:r>
            <a:r>
              <a:rPr sz="3200" spc="-320" dirty="0">
                <a:latin typeface="Arial MT"/>
                <a:cs typeface="Arial MT"/>
              </a:rPr>
              <a:t>3</a:t>
            </a:r>
            <a:r>
              <a:rPr sz="3200" spc="-175" dirty="0">
                <a:latin typeface="Arial MT"/>
                <a:cs typeface="Arial MT"/>
              </a:rPr>
              <a:t> </a:t>
            </a:r>
            <a:r>
              <a:rPr sz="3200" spc="-484" dirty="0">
                <a:latin typeface="Arial MT"/>
                <a:cs typeface="Arial MT"/>
              </a:rPr>
              <a:t>M</a:t>
            </a:r>
            <a:r>
              <a:rPr sz="3200" spc="-545" dirty="0">
                <a:latin typeface="Arial MT"/>
                <a:cs typeface="Arial MT"/>
              </a:rPr>
              <a:t>W</a:t>
            </a:r>
            <a:r>
              <a:rPr sz="3200" spc="-170" dirty="0">
                <a:latin typeface="Arial MT"/>
                <a:cs typeface="Arial MT"/>
              </a:rPr>
              <a:t> </a:t>
            </a:r>
            <a:r>
              <a:rPr sz="3200" spc="-275" dirty="0">
                <a:latin typeface="Arial MT"/>
                <a:cs typeface="Arial MT"/>
              </a:rPr>
              <a:t>opt</a:t>
            </a:r>
            <a:r>
              <a:rPr sz="3200" spc="-125" dirty="0">
                <a:latin typeface="Arial MT"/>
                <a:cs typeface="Arial MT"/>
              </a:rPr>
              <a:t>i</a:t>
            </a:r>
            <a:r>
              <a:rPr sz="3200" spc="-270" dirty="0">
                <a:latin typeface="Arial MT"/>
                <a:cs typeface="Arial MT"/>
              </a:rPr>
              <a:t>mall</a:t>
            </a:r>
            <a:r>
              <a:rPr sz="3200" spc="-470" dirty="0">
                <a:latin typeface="Arial MT"/>
                <a:cs typeface="Arial MT"/>
              </a:rPr>
              <a:t>y</a:t>
            </a:r>
            <a:r>
              <a:rPr sz="3200" spc="-160" dirty="0">
                <a:latin typeface="Arial MT"/>
                <a:cs typeface="Arial MT"/>
              </a:rPr>
              <a:t>.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34883" y="6251447"/>
            <a:ext cx="1309116" cy="60654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107" y="172212"/>
            <a:ext cx="8839200" cy="6343015"/>
            <a:chOff x="102107" y="172212"/>
            <a:chExt cx="8839200" cy="6343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07" y="1045464"/>
              <a:ext cx="8839200" cy="54696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107" y="172212"/>
              <a:ext cx="8839200" cy="954405"/>
            </a:xfrm>
            <a:custGeom>
              <a:avLst/>
              <a:gdLst/>
              <a:ahLst/>
              <a:cxnLst/>
              <a:rect l="l" t="t" r="r" b="b"/>
              <a:pathLst>
                <a:path w="8839200" h="954405">
                  <a:moveTo>
                    <a:pt x="8839200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8839200" y="954024"/>
                  </a:lnTo>
                  <a:lnTo>
                    <a:pt x="88392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504" y="113157"/>
            <a:ext cx="8379459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8430" marR="5080" indent="-2666365">
              <a:lnSpc>
                <a:spcPct val="1229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  <a:latin typeface="Arial MT"/>
                <a:cs typeface="Arial MT"/>
              </a:rPr>
              <a:t>Bye Product</a:t>
            </a:r>
            <a:r>
              <a:rPr sz="2400" spc="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Arial MT"/>
                <a:cs typeface="Arial MT"/>
              </a:rPr>
              <a:t>Bio</a:t>
            </a:r>
            <a:r>
              <a:rPr sz="2400" spc="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Arial MT"/>
                <a:cs typeface="Arial MT"/>
              </a:rPr>
              <a:t>char</a:t>
            </a:r>
            <a:r>
              <a:rPr sz="2400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Arial MT"/>
                <a:cs typeface="Arial MT"/>
              </a:rPr>
              <a:t>is</a:t>
            </a:r>
            <a:r>
              <a:rPr sz="2400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Arial MT"/>
                <a:cs typeface="Arial MT"/>
              </a:rPr>
              <a:t>being</a:t>
            </a:r>
            <a:r>
              <a:rPr sz="2400" spc="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0"/>
                </a:solidFill>
                <a:latin typeface="Arial MT"/>
                <a:cs typeface="Arial MT"/>
              </a:rPr>
              <a:t>touted</a:t>
            </a:r>
            <a:r>
              <a:rPr sz="2400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0"/>
                </a:solidFill>
                <a:latin typeface="Arial MT"/>
                <a:cs typeface="Arial MT"/>
              </a:rPr>
              <a:t>for</a:t>
            </a:r>
            <a:r>
              <a:rPr sz="2400" spc="-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Arial MT"/>
                <a:cs typeface="Arial MT"/>
              </a:rPr>
              <a:t>soil</a:t>
            </a:r>
            <a:r>
              <a:rPr sz="2400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Arial MT"/>
                <a:cs typeface="Arial MT"/>
              </a:rPr>
              <a:t>improvement</a:t>
            </a:r>
            <a:r>
              <a:rPr sz="2400" spc="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Arial MT"/>
                <a:cs typeface="Arial MT"/>
              </a:rPr>
              <a:t>and </a:t>
            </a:r>
            <a:r>
              <a:rPr sz="2400" spc="-6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Arial MT"/>
                <a:cs typeface="Arial MT"/>
              </a:rPr>
              <a:t>carbon</a:t>
            </a:r>
            <a:r>
              <a:rPr sz="2400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Arial MT"/>
                <a:cs typeface="Arial MT"/>
              </a:rPr>
              <a:t>sequestration.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4883" y="6251447"/>
            <a:ext cx="1309116" cy="6065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841" y="306705"/>
            <a:ext cx="8070215" cy="322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spc="-60" dirty="0">
                <a:latin typeface="Franklin Gothic Medium"/>
                <a:cs typeface="Franklin Gothic Medium"/>
              </a:rPr>
              <a:t>Take</a:t>
            </a:r>
            <a:r>
              <a:rPr sz="3200" i="1" spc="-55" dirty="0">
                <a:latin typeface="Franklin Gothic Medium"/>
                <a:cs typeface="Franklin Gothic Medium"/>
              </a:rPr>
              <a:t> </a:t>
            </a:r>
            <a:r>
              <a:rPr sz="3200" i="1" spc="-5" dirty="0">
                <a:latin typeface="Franklin Gothic Medium"/>
                <a:cs typeface="Franklin Gothic Medium"/>
              </a:rPr>
              <a:t>responsibility </a:t>
            </a:r>
            <a:r>
              <a:rPr sz="3200" dirty="0">
                <a:latin typeface="Franklin Gothic Medium"/>
                <a:cs typeface="Franklin Gothic Medium"/>
              </a:rPr>
              <a:t>–</a:t>
            </a:r>
            <a:endParaRPr sz="3200">
              <a:latin typeface="Franklin Gothic Medium"/>
              <a:cs typeface="Franklin Gothic Medium"/>
            </a:endParaRPr>
          </a:p>
          <a:p>
            <a:pPr marL="12700" marR="2665730">
              <a:lnSpc>
                <a:spcPct val="100000"/>
              </a:lnSpc>
            </a:pPr>
            <a:r>
              <a:rPr sz="3200" spc="-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Corporate </a:t>
            </a:r>
            <a:r>
              <a:rPr sz="3200" spc="-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Social </a:t>
            </a:r>
            <a:r>
              <a:rPr sz="3200" spc="-1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Responsibility </a:t>
            </a:r>
            <a:r>
              <a:rPr sz="3200" spc="-78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 </a:t>
            </a:r>
            <a:r>
              <a:rPr sz="3200" spc="-5" dirty="0">
                <a:latin typeface="Franklin Gothic Medium"/>
                <a:cs typeface="Franklin Gothic Medium"/>
              </a:rPr>
              <a:t>simply </a:t>
            </a:r>
            <a:r>
              <a:rPr sz="3200" spc="-20" dirty="0">
                <a:latin typeface="Franklin Gothic Medium"/>
                <a:cs typeface="Franklin Gothic Medium"/>
              </a:rPr>
              <a:t>by</a:t>
            </a:r>
            <a:endParaRPr sz="3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E36C09"/>
                </a:solidFill>
                <a:latin typeface="Franklin Gothic Medium"/>
                <a:cs typeface="Franklin Gothic Medium"/>
              </a:rPr>
              <a:t>Industrial</a:t>
            </a:r>
            <a:r>
              <a:rPr sz="3200" spc="-30" dirty="0">
                <a:solidFill>
                  <a:srgbClr val="E36C09"/>
                </a:solidFill>
                <a:latin typeface="Franklin Gothic Medium"/>
                <a:cs typeface="Franklin Gothic Medium"/>
              </a:rPr>
              <a:t> </a:t>
            </a:r>
            <a:r>
              <a:rPr sz="3200" spc="-25" dirty="0">
                <a:solidFill>
                  <a:srgbClr val="E36C09"/>
                </a:solidFill>
                <a:latin typeface="Franklin Gothic Medium"/>
                <a:cs typeface="Franklin Gothic Medium"/>
              </a:rPr>
              <a:t>Fuel</a:t>
            </a:r>
            <a:r>
              <a:rPr sz="3200" spc="-35" dirty="0">
                <a:solidFill>
                  <a:srgbClr val="E36C09"/>
                </a:solidFill>
                <a:latin typeface="Franklin Gothic Medium"/>
                <a:cs typeface="Franklin Gothic Medium"/>
              </a:rPr>
              <a:t> </a:t>
            </a:r>
            <a:r>
              <a:rPr sz="3200" spc="-5" dirty="0">
                <a:solidFill>
                  <a:srgbClr val="E36C09"/>
                </a:solidFill>
                <a:latin typeface="Franklin Gothic Medium"/>
                <a:cs typeface="Franklin Gothic Medium"/>
              </a:rPr>
              <a:t>Switching</a:t>
            </a:r>
            <a:endParaRPr sz="3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3600" i="1" spc="-260" dirty="0">
                <a:solidFill>
                  <a:srgbClr val="C00000"/>
                </a:solidFill>
                <a:latin typeface="Arial"/>
                <a:cs typeface="Arial"/>
              </a:rPr>
              <a:t>fro</a:t>
            </a:r>
            <a:r>
              <a:rPr sz="3600" i="1" spc="-54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3600" i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i="1" spc="-285" dirty="0">
                <a:solidFill>
                  <a:srgbClr val="C00000"/>
                </a:solidFill>
                <a:latin typeface="Arial"/>
                <a:cs typeface="Arial"/>
              </a:rPr>
              <a:t>Fossil</a:t>
            </a:r>
            <a:r>
              <a:rPr sz="3600" i="1" spc="-1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i="1" spc="-265" dirty="0">
                <a:solidFill>
                  <a:srgbClr val="C00000"/>
                </a:solidFill>
                <a:latin typeface="Arial"/>
                <a:cs typeface="Arial"/>
              </a:rPr>
              <a:t>Fuels...</a:t>
            </a:r>
            <a:endParaRPr sz="3600">
              <a:latin typeface="Arial"/>
              <a:cs typeface="Arial"/>
            </a:endParaRPr>
          </a:p>
          <a:p>
            <a:pPr marL="5807710">
              <a:lnSpc>
                <a:spcPct val="100000"/>
              </a:lnSpc>
            </a:pPr>
            <a:r>
              <a:rPr sz="3600" i="1" spc="-350" dirty="0">
                <a:solidFill>
                  <a:srgbClr val="C00000"/>
                </a:solidFill>
                <a:latin typeface="Arial"/>
                <a:cs typeface="Arial"/>
              </a:rPr>
              <a:t>(Co</a:t>
            </a:r>
            <a:r>
              <a:rPr sz="3600" i="1" spc="-36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3600" i="1" spc="-15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3600" i="1" spc="-180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3600" i="1" spc="-2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i="1" spc="-350" dirty="0">
                <a:solidFill>
                  <a:srgbClr val="C00000"/>
                </a:solidFill>
                <a:latin typeface="Arial"/>
                <a:cs typeface="Arial"/>
              </a:rPr>
              <a:t>Cru</a:t>
            </a:r>
            <a:r>
              <a:rPr sz="3600" i="1" spc="-36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3600" i="1" spc="-295" dirty="0">
                <a:solidFill>
                  <a:srgbClr val="C00000"/>
                </a:solidFill>
                <a:latin typeface="Arial"/>
                <a:cs typeface="Arial"/>
              </a:rPr>
              <a:t>e)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841" y="3355086"/>
            <a:ext cx="8069580" cy="3078480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310"/>
              </a:spcBef>
            </a:pPr>
            <a:r>
              <a:rPr sz="3600" i="1" spc="-275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endParaRPr sz="360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  <a:spcBef>
                <a:spcPts val="1215"/>
              </a:spcBef>
            </a:pPr>
            <a:r>
              <a:rPr sz="3600" b="1" i="1" spc="-380" dirty="0">
                <a:solidFill>
                  <a:srgbClr val="4F6128"/>
                </a:solidFill>
                <a:latin typeface="Arial"/>
                <a:cs typeface="Arial"/>
              </a:rPr>
              <a:t>Renewable</a:t>
            </a:r>
            <a:r>
              <a:rPr sz="3600" b="1" i="1" spc="-200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3600" b="1" i="1" spc="-360" dirty="0">
                <a:solidFill>
                  <a:srgbClr val="4F6128"/>
                </a:solidFill>
                <a:latin typeface="Arial"/>
                <a:cs typeface="Arial"/>
              </a:rPr>
              <a:t>energ</a:t>
            </a:r>
            <a:r>
              <a:rPr sz="3600" b="1" i="1" spc="-625" dirty="0">
                <a:solidFill>
                  <a:srgbClr val="4F6128"/>
                </a:solidFill>
                <a:latin typeface="Arial"/>
                <a:cs typeface="Arial"/>
              </a:rPr>
              <a:t>y</a:t>
            </a:r>
            <a:r>
              <a:rPr sz="3600" b="1" i="1" spc="-180" dirty="0">
                <a:solidFill>
                  <a:srgbClr val="4F6128"/>
                </a:solidFill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  <a:p>
            <a:pPr marL="12700" marR="13970">
              <a:lnSpc>
                <a:spcPct val="100000"/>
              </a:lnSpc>
              <a:spcBef>
                <a:spcPts val="950"/>
              </a:spcBef>
            </a:pPr>
            <a:r>
              <a:rPr sz="3600" i="1" spc="-400" dirty="0">
                <a:solidFill>
                  <a:srgbClr val="375F92"/>
                </a:solidFill>
                <a:latin typeface="Arial"/>
                <a:cs typeface="Arial"/>
              </a:rPr>
              <a:t>Ren</a:t>
            </a:r>
            <a:r>
              <a:rPr sz="3600" i="1" spc="-36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3600" i="1" spc="-415" dirty="0">
                <a:solidFill>
                  <a:srgbClr val="375F92"/>
                </a:solidFill>
                <a:latin typeface="Arial"/>
                <a:cs typeface="Arial"/>
              </a:rPr>
              <a:t>wa</a:t>
            </a:r>
            <a:r>
              <a:rPr sz="3600" i="1" spc="-380" dirty="0">
                <a:solidFill>
                  <a:srgbClr val="375F92"/>
                </a:solidFill>
                <a:latin typeface="Arial"/>
                <a:cs typeface="Arial"/>
              </a:rPr>
              <a:t>b</a:t>
            </a:r>
            <a:r>
              <a:rPr sz="3600" i="1" spc="-15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3600" i="1" spc="-365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3600" i="1" spc="-18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600" i="1" spc="-370" dirty="0">
                <a:solidFill>
                  <a:srgbClr val="375F92"/>
                </a:solidFill>
                <a:latin typeface="Arial"/>
                <a:cs typeface="Arial"/>
              </a:rPr>
              <a:t>en</a:t>
            </a:r>
            <a:r>
              <a:rPr sz="3600" i="1" spc="-38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3600" i="1" spc="-300" dirty="0">
                <a:solidFill>
                  <a:srgbClr val="375F92"/>
                </a:solidFill>
                <a:latin typeface="Arial"/>
                <a:cs typeface="Arial"/>
              </a:rPr>
              <a:t>rgy</a:t>
            </a:r>
            <a:r>
              <a:rPr sz="3600" i="1" spc="-204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600" i="1" spc="-350" dirty="0">
                <a:solidFill>
                  <a:srgbClr val="375F92"/>
                </a:solidFill>
                <a:latin typeface="Arial"/>
                <a:cs typeface="Arial"/>
              </a:rPr>
              <a:t>ca</a:t>
            </a:r>
            <a:r>
              <a:rPr sz="3600" i="1" spc="-365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3600" i="1" spc="-19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600" i="1" spc="-370" dirty="0">
                <a:solidFill>
                  <a:srgbClr val="375F92"/>
                </a:solidFill>
                <a:latin typeface="Arial"/>
                <a:cs typeface="Arial"/>
              </a:rPr>
              <a:t>b</a:t>
            </a:r>
            <a:r>
              <a:rPr sz="3600" i="1" spc="-365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3600" i="1" spc="-18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600" i="1" spc="-355" dirty="0">
                <a:solidFill>
                  <a:srgbClr val="375F92"/>
                </a:solidFill>
                <a:latin typeface="Arial"/>
                <a:cs typeface="Arial"/>
              </a:rPr>
              <a:t>use</a:t>
            </a:r>
            <a:r>
              <a:rPr sz="3600" i="1" spc="-365" dirty="0">
                <a:solidFill>
                  <a:srgbClr val="375F92"/>
                </a:solidFill>
                <a:latin typeface="Arial"/>
                <a:cs typeface="Arial"/>
              </a:rPr>
              <a:t>d</a:t>
            </a:r>
            <a:r>
              <a:rPr sz="3600" i="1" spc="-18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600" i="1" spc="-315" dirty="0">
                <a:solidFill>
                  <a:srgbClr val="375F92"/>
                </a:solidFill>
                <a:latin typeface="Arial"/>
                <a:cs typeface="Arial"/>
              </a:rPr>
              <a:t>agai</a:t>
            </a:r>
            <a:r>
              <a:rPr sz="3600" i="1" spc="-365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3600" i="1" spc="-204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600" i="1" spc="-370" dirty="0">
                <a:solidFill>
                  <a:srgbClr val="375F92"/>
                </a:solidFill>
                <a:latin typeface="Arial"/>
                <a:cs typeface="Arial"/>
              </a:rPr>
              <a:t>an</a:t>
            </a:r>
            <a:r>
              <a:rPr sz="3600" i="1" spc="-365" dirty="0">
                <a:solidFill>
                  <a:srgbClr val="375F92"/>
                </a:solidFill>
                <a:latin typeface="Arial"/>
                <a:cs typeface="Arial"/>
              </a:rPr>
              <a:t>d</a:t>
            </a:r>
            <a:r>
              <a:rPr sz="3600" i="1" spc="-18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600" i="1" spc="-285" dirty="0">
                <a:solidFill>
                  <a:srgbClr val="375F92"/>
                </a:solidFill>
                <a:latin typeface="Arial"/>
                <a:cs typeface="Arial"/>
              </a:rPr>
              <a:t>again  </a:t>
            </a:r>
            <a:r>
              <a:rPr sz="3600" i="1" spc="-365" dirty="0">
                <a:solidFill>
                  <a:srgbClr val="375F92"/>
                </a:solidFill>
                <a:latin typeface="Arial"/>
                <a:cs typeface="Arial"/>
              </a:rPr>
              <a:t>an</a:t>
            </a:r>
            <a:r>
              <a:rPr sz="3600" i="1" spc="-360" dirty="0">
                <a:solidFill>
                  <a:srgbClr val="375F92"/>
                </a:solidFill>
                <a:latin typeface="Arial"/>
                <a:cs typeface="Arial"/>
              </a:rPr>
              <a:t>d</a:t>
            </a:r>
            <a:r>
              <a:rPr sz="3600" i="1" spc="-19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600" i="1" spc="-310" dirty="0">
                <a:solidFill>
                  <a:srgbClr val="375F92"/>
                </a:solidFill>
                <a:latin typeface="Arial"/>
                <a:cs typeface="Arial"/>
              </a:rPr>
              <a:t>wi</a:t>
            </a:r>
            <a:r>
              <a:rPr sz="3600" i="1" spc="-14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3600" i="1" spc="-145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3600" i="1" spc="-2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600" i="1" spc="-360" dirty="0">
                <a:solidFill>
                  <a:srgbClr val="375F92"/>
                </a:solidFill>
                <a:latin typeface="Arial"/>
                <a:cs typeface="Arial"/>
              </a:rPr>
              <a:t>neve</a:t>
            </a:r>
            <a:r>
              <a:rPr sz="3600" i="1" spc="-220" dirty="0">
                <a:solidFill>
                  <a:srgbClr val="375F92"/>
                </a:solidFill>
                <a:latin typeface="Arial"/>
                <a:cs typeface="Arial"/>
              </a:rPr>
              <a:t>r</a:t>
            </a:r>
            <a:r>
              <a:rPr sz="3600" i="1" spc="-18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600" i="1" spc="-315" dirty="0">
                <a:solidFill>
                  <a:srgbClr val="375F92"/>
                </a:solidFill>
                <a:latin typeface="Arial"/>
                <a:cs typeface="Arial"/>
              </a:rPr>
              <a:t>run</a:t>
            </a:r>
            <a:r>
              <a:rPr sz="3600" i="1" spc="-18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600" i="1" spc="-275" dirty="0">
                <a:solidFill>
                  <a:srgbClr val="375F92"/>
                </a:solidFill>
                <a:latin typeface="Arial"/>
                <a:cs typeface="Arial"/>
              </a:rPr>
              <a:t>out.</a:t>
            </a:r>
            <a:endParaRPr sz="3600">
              <a:latin typeface="Arial"/>
              <a:cs typeface="Arial"/>
            </a:endParaRPr>
          </a:p>
          <a:p>
            <a:pPr marL="3058160">
              <a:lnSpc>
                <a:spcPct val="100000"/>
              </a:lnSpc>
              <a:spcBef>
                <a:spcPts val="20"/>
              </a:spcBef>
            </a:pPr>
            <a:r>
              <a:rPr sz="2800" i="1" spc="-480" dirty="0">
                <a:solidFill>
                  <a:srgbClr val="4F6128"/>
                </a:solidFill>
                <a:latin typeface="Arial"/>
                <a:cs typeface="Arial"/>
              </a:rPr>
              <a:t>W</a:t>
            </a:r>
            <a:r>
              <a:rPr sz="2800" i="1" spc="-125" dirty="0">
                <a:solidFill>
                  <a:srgbClr val="4F6128"/>
                </a:solidFill>
                <a:latin typeface="Arial"/>
                <a:cs typeface="Arial"/>
              </a:rPr>
              <a:t>i</a:t>
            </a:r>
            <a:r>
              <a:rPr sz="2800" i="1" spc="-290" dirty="0">
                <a:solidFill>
                  <a:srgbClr val="4F6128"/>
                </a:solidFill>
                <a:latin typeface="Arial"/>
                <a:cs typeface="Arial"/>
              </a:rPr>
              <a:t>nd</a:t>
            </a:r>
            <a:r>
              <a:rPr sz="2800" i="1" spc="-145" dirty="0">
                <a:solidFill>
                  <a:srgbClr val="4F6128"/>
                </a:solidFill>
                <a:latin typeface="Arial"/>
                <a:cs typeface="Arial"/>
              </a:rPr>
              <a:t>,</a:t>
            </a:r>
            <a:r>
              <a:rPr sz="2800" i="1" spc="-130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800" i="1" spc="-340" dirty="0">
                <a:solidFill>
                  <a:srgbClr val="4F6128"/>
                </a:solidFill>
                <a:latin typeface="Arial"/>
                <a:cs typeface="Arial"/>
              </a:rPr>
              <a:t>S</a:t>
            </a:r>
            <a:r>
              <a:rPr sz="2800" i="1" spc="-295" dirty="0">
                <a:solidFill>
                  <a:srgbClr val="4F6128"/>
                </a:solidFill>
                <a:latin typeface="Arial"/>
                <a:cs typeface="Arial"/>
              </a:rPr>
              <a:t>o</a:t>
            </a:r>
            <a:r>
              <a:rPr sz="2800" i="1" spc="-204" dirty="0">
                <a:solidFill>
                  <a:srgbClr val="4F6128"/>
                </a:solidFill>
                <a:latin typeface="Arial"/>
                <a:cs typeface="Arial"/>
              </a:rPr>
              <a:t>la</a:t>
            </a:r>
            <a:r>
              <a:rPr sz="2800" i="1" spc="-330" dirty="0">
                <a:solidFill>
                  <a:srgbClr val="4F6128"/>
                </a:solidFill>
                <a:latin typeface="Arial"/>
                <a:cs typeface="Arial"/>
              </a:rPr>
              <a:t>r</a:t>
            </a:r>
            <a:r>
              <a:rPr sz="2800" i="1" spc="-145" dirty="0">
                <a:solidFill>
                  <a:srgbClr val="4F6128"/>
                </a:solidFill>
                <a:latin typeface="Arial"/>
                <a:cs typeface="Arial"/>
              </a:rPr>
              <a:t>,</a:t>
            </a:r>
            <a:r>
              <a:rPr sz="2800" i="1" spc="-12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800" i="1" spc="-250" dirty="0">
                <a:solidFill>
                  <a:srgbClr val="4F6128"/>
                </a:solidFill>
                <a:latin typeface="Arial"/>
                <a:cs typeface="Arial"/>
              </a:rPr>
              <a:t>Hydro,</a:t>
            </a:r>
            <a:r>
              <a:rPr sz="2800" i="1" spc="-130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800" i="1" spc="-290" dirty="0">
                <a:solidFill>
                  <a:srgbClr val="4F6128"/>
                </a:solidFill>
                <a:latin typeface="Arial"/>
                <a:cs typeface="Arial"/>
              </a:rPr>
              <a:t>Garbage</a:t>
            </a:r>
            <a:r>
              <a:rPr sz="2800" i="1" spc="-145" dirty="0">
                <a:solidFill>
                  <a:srgbClr val="4F6128"/>
                </a:solidFill>
                <a:latin typeface="Arial"/>
                <a:cs typeface="Arial"/>
              </a:rPr>
              <a:t>, </a:t>
            </a:r>
            <a:r>
              <a:rPr sz="2800" i="1" spc="-229" dirty="0">
                <a:solidFill>
                  <a:srgbClr val="4F6128"/>
                </a:solidFill>
                <a:latin typeface="Arial"/>
                <a:cs typeface="Arial"/>
              </a:rPr>
              <a:t>Bi</a:t>
            </a:r>
            <a:r>
              <a:rPr sz="2800" i="1" spc="-300" dirty="0">
                <a:solidFill>
                  <a:srgbClr val="4F6128"/>
                </a:solidFill>
                <a:latin typeface="Arial"/>
                <a:cs typeface="Arial"/>
              </a:rPr>
              <a:t>o</a:t>
            </a:r>
            <a:r>
              <a:rPr sz="2800" i="1" spc="-310" dirty="0">
                <a:solidFill>
                  <a:srgbClr val="4F6128"/>
                </a:solidFill>
                <a:latin typeface="Arial"/>
                <a:cs typeface="Arial"/>
              </a:rPr>
              <a:t>mass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4883" y="0"/>
            <a:ext cx="1253516" cy="52062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3798" y="227965"/>
            <a:ext cx="5749925" cy="4197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2208" y="104013"/>
            <a:ext cx="5796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85" dirty="0">
                <a:solidFill>
                  <a:srgbClr val="000000"/>
                </a:solidFill>
                <a:latin typeface="SimSun"/>
                <a:cs typeface="SimSun"/>
              </a:rPr>
              <a:t>I</a:t>
            </a:r>
            <a:r>
              <a:rPr sz="3600" spc="-280" dirty="0">
                <a:solidFill>
                  <a:srgbClr val="000000"/>
                </a:solidFill>
                <a:latin typeface="SimSun"/>
                <a:cs typeface="SimSun"/>
              </a:rPr>
              <a:t>s</a:t>
            </a:r>
            <a:r>
              <a:rPr sz="3600" spc="-605" dirty="0">
                <a:solidFill>
                  <a:srgbClr val="000000"/>
                </a:solidFill>
                <a:latin typeface="SimSun"/>
                <a:cs typeface="SimSun"/>
              </a:rPr>
              <a:t> </a:t>
            </a:r>
            <a:r>
              <a:rPr sz="3600" spc="-55" dirty="0">
                <a:solidFill>
                  <a:srgbClr val="000000"/>
                </a:solidFill>
                <a:latin typeface="SimSun"/>
                <a:cs typeface="SimSun"/>
              </a:rPr>
              <a:t>the</a:t>
            </a:r>
            <a:r>
              <a:rPr sz="3600" spc="-45" dirty="0">
                <a:solidFill>
                  <a:srgbClr val="000000"/>
                </a:solidFill>
                <a:latin typeface="SimSun"/>
                <a:cs typeface="SimSun"/>
              </a:rPr>
              <a:t>r</a:t>
            </a:r>
            <a:r>
              <a:rPr sz="3600" spc="270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3600" spc="-595" dirty="0">
                <a:solidFill>
                  <a:srgbClr val="000000"/>
                </a:solidFill>
                <a:latin typeface="SimSun"/>
                <a:cs typeface="SimSun"/>
              </a:rPr>
              <a:t> </a:t>
            </a:r>
            <a:r>
              <a:rPr sz="3600" spc="265" dirty="0">
                <a:solidFill>
                  <a:srgbClr val="000000"/>
                </a:solidFill>
                <a:latin typeface="SimSun"/>
                <a:cs typeface="SimSun"/>
              </a:rPr>
              <a:t>enoug</a:t>
            </a:r>
            <a:r>
              <a:rPr sz="3600" spc="270" dirty="0">
                <a:solidFill>
                  <a:srgbClr val="000000"/>
                </a:solidFill>
                <a:latin typeface="SimSun"/>
                <a:cs typeface="SimSun"/>
              </a:rPr>
              <a:t>h</a:t>
            </a:r>
            <a:r>
              <a:rPr sz="3600" spc="-605" dirty="0">
                <a:solidFill>
                  <a:srgbClr val="000000"/>
                </a:solidFill>
                <a:latin typeface="SimSun"/>
                <a:cs typeface="SimSun"/>
              </a:rPr>
              <a:t> </a:t>
            </a:r>
            <a:r>
              <a:rPr sz="3600" spc="114" dirty="0">
                <a:solidFill>
                  <a:srgbClr val="000000"/>
                </a:solidFill>
                <a:latin typeface="SimSun"/>
                <a:cs typeface="SimSun"/>
              </a:rPr>
              <a:t>Biomass.?</a:t>
            </a:r>
            <a:endParaRPr sz="360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00098"/>
            <a:ext cx="9143999" cy="60578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53516" cy="52062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" y="3695698"/>
            <a:ext cx="4588764" cy="31241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1" y="38100"/>
            <a:ext cx="4062984" cy="33726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3191" y="38100"/>
            <a:ext cx="4902708" cy="33528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28028" y="2443098"/>
            <a:ext cx="1813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Rice</a:t>
            </a:r>
            <a:r>
              <a:rPr sz="3600" spc="-114" dirty="0"/>
              <a:t> </a:t>
            </a:r>
            <a:r>
              <a:rPr sz="3600" spc="-5" dirty="0"/>
              <a:t>Husk</a:t>
            </a:r>
            <a:endParaRPr sz="3600"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9828" y="3657600"/>
            <a:ext cx="4347972" cy="3048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34883" y="0"/>
            <a:ext cx="1309116" cy="60655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908" y="172212"/>
            <a:ext cx="4012691" cy="30281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8340" y="2001138"/>
            <a:ext cx="2764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1F1F1"/>
                </a:solidFill>
                <a:latin typeface="Arial MT"/>
                <a:cs typeface="Arial MT"/>
              </a:rPr>
              <a:t>Cocoa</a:t>
            </a:r>
            <a:r>
              <a:rPr sz="4000" spc="-65" dirty="0">
                <a:solidFill>
                  <a:srgbClr val="F1F1F1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1F1F1"/>
                </a:solidFill>
                <a:latin typeface="Arial MT"/>
                <a:cs typeface="Arial MT"/>
              </a:rPr>
              <a:t>Shell</a:t>
            </a:r>
            <a:endParaRPr sz="4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3125723"/>
            <a:ext cx="3810000" cy="35951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37428" y="3221558"/>
            <a:ext cx="22529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solidFill>
                  <a:srgbClr val="FFFF00"/>
                </a:solidFill>
                <a:latin typeface="Arial MT"/>
                <a:cs typeface="Arial MT"/>
              </a:rPr>
              <a:t>Coffee</a:t>
            </a:r>
            <a:r>
              <a:rPr sz="3200" spc="-8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00"/>
                </a:solidFill>
                <a:latin typeface="Arial MT"/>
                <a:cs typeface="Arial MT"/>
              </a:rPr>
              <a:t>Husk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3429000"/>
            <a:ext cx="4069079" cy="30480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50594" y="5717235"/>
            <a:ext cx="2528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FFFF00"/>
                </a:solidFill>
                <a:latin typeface="Calibri"/>
                <a:cs typeface="Calibri"/>
              </a:rPr>
              <a:t>Cotton</a:t>
            </a:r>
            <a:r>
              <a:rPr sz="4000" spc="-7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FFFF00"/>
                </a:solidFill>
                <a:latin typeface="Calibri"/>
                <a:cs typeface="Calibri"/>
              </a:rPr>
              <a:t>Stalk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24400" y="96011"/>
            <a:ext cx="4265676" cy="28956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51250" marR="508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Sugar </a:t>
            </a:r>
            <a:r>
              <a:rPr spc="-10" dirty="0"/>
              <a:t>Cane </a:t>
            </a:r>
            <a:r>
              <a:rPr spc="-5" dirty="0"/>
              <a:t> </a:t>
            </a:r>
            <a:r>
              <a:rPr spc="-15" dirty="0"/>
              <a:t>Bagasse</a:t>
            </a:r>
            <a:r>
              <a:rPr spc="-75" dirty="0"/>
              <a:t> Trash</a:t>
            </a: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34883" y="6251447"/>
            <a:ext cx="1309116" cy="60654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" y="19811"/>
            <a:ext cx="4398264" cy="33147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1" y="3535678"/>
            <a:ext cx="4491228" cy="32842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15611" y="57911"/>
            <a:ext cx="4571999" cy="32430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16196" y="3503674"/>
            <a:ext cx="4471415" cy="331622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309115" cy="60655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3516" cy="5206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970532" y="39623"/>
            <a:ext cx="4859020" cy="6584950"/>
            <a:chOff x="1970532" y="39623"/>
            <a:chExt cx="4859020" cy="65849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0" y="39623"/>
              <a:ext cx="4847844" cy="26593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0532" y="2731100"/>
              <a:ext cx="3091652" cy="389321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337428" y="3284042"/>
            <a:ext cx="3025775" cy="2650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Plantation</a:t>
            </a:r>
            <a:r>
              <a:rPr sz="32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Prunes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Calibri"/>
              <a:cs typeface="Calibri"/>
            </a:endParaRPr>
          </a:p>
          <a:p>
            <a:pPr marL="12700" marR="2070735">
              <a:lnSpc>
                <a:spcPct val="100000"/>
              </a:lnSpc>
            </a:pPr>
            <a:r>
              <a:rPr sz="2800" spc="-90" dirty="0">
                <a:latin typeface="Calibri"/>
                <a:cs typeface="Calibri"/>
              </a:rPr>
              <a:t>Tea 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</a:t>
            </a:r>
            <a:r>
              <a:rPr sz="2800" spc="-35" dirty="0">
                <a:latin typeface="Calibri"/>
                <a:cs typeface="Calibri"/>
              </a:rPr>
              <a:t>f</a:t>
            </a:r>
            <a:r>
              <a:rPr sz="2800" spc="-8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ee</a:t>
            </a:r>
            <a:endParaRPr sz="2800">
              <a:latin typeface="Calibri"/>
              <a:cs typeface="Calibri"/>
            </a:endParaRPr>
          </a:p>
          <a:p>
            <a:pPr marL="12700" marR="996950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latin typeface="Calibri"/>
                <a:cs typeface="Calibri"/>
              </a:rPr>
              <a:t>Cardamom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Pepper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Wines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500" y="1083563"/>
            <a:ext cx="6453296" cy="46862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4975" y="238455"/>
            <a:ext cx="2480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000000"/>
                </a:solidFill>
                <a:latin typeface="Calibri"/>
                <a:cs typeface="Calibri"/>
              </a:rPr>
              <a:t>Re-Char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 Concept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51447"/>
            <a:ext cx="1253516" cy="52062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4102861"/>
            <a:ext cx="9169400" cy="1356360"/>
            <a:chOff x="-11937" y="4102861"/>
            <a:chExt cx="9169400" cy="1356360"/>
          </a:xfrm>
        </p:grpSpPr>
        <p:sp>
          <p:nvSpPr>
            <p:cNvPr id="3" name="object 3"/>
            <p:cNvSpPr/>
            <p:nvPr/>
          </p:nvSpPr>
          <p:spPr>
            <a:xfrm>
              <a:off x="762" y="4115561"/>
              <a:ext cx="9144000" cy="1330960"/>
            </a:xfrm>
            <a:custGeom>
              <a:avLst/>
              <a:gdLst/>
              <a:ahLst/>
              <a:cxnLst/>
              <a:rect l="l" t="t" r="r" b="b"/>
              <a:pathLst>
                <a:path w="9144000" h="1330960">
                  <a:moveTo>
                    <a:pt x="9144000" y="0"/>
                  </a:moveTo>
                  <a:lnTo>
                    <a:pt x="0" y="0"/>
                  </a:lnTo>
                  <a:lnTo>
                    <a:pt x="0" y="1330452"/>
                  </a:lnTo>
                  <a:lnTo>
                    <a:pt x="9144000" y="13304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4115561"/>
              <a:ext cx="9144000" cy="1330960"/>
            </a:xfrm>
            <a:custGeom>
              <a:avLst/>
              <a:gdLst/>
              <a:ahLst/>
              <a:cxnLst/>
              <a:rect l="l" t="t" r="r" b="b"/>
              <a:pathLst>
                <a:path w="9144000" h="1330960">
                  <a:moveTo>
                    <a:pt x="0" y="1330452"/>
                  </a:moveTo>
                  <a:lnTo>
                    <a:pt x="9144000" y="133045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330452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41680" y="4187296"/>
            <a:ext cx="7448550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2400" spc="-290" dirty="0">
                <a:solidFill>
                  <a:srgbClr val="4F6128"/>
                </a:solidFill>
                <a:latin typeface="Arial MT"/>
                <a:cs typeface="Arial MT"/>
              </a:rPr>
              <a:t>Come</a:t>
            </a:r>
            <a:r>
              <a:rPr sz="2400" spc="-105" dirty="0">
                <a:solidFill>
                  <a:srgbClr val="4F6128"/>
                </a:solidFill>
                <a:latin typeface="Arial MT"/>
                <a:cs typeface="Arial MT"/>
              </a:rPr>
              <a:t> </a:t>
            </a:r>
            <a:r>
              <a:rPr sz="2400" spc="-160" dirty="0">
                <a:solidFill>
                  <a:srgbClr val="4F6128"/>
                </a:solidFill>
                <a:latin typeface="Arial MT"/>
                <a:cs typeface="Arial MT"/>
              </a:rPr>
              <a:t>let's</a:t>
            </a:r>
            <a:r>
              <a:rPr sz="2400" spc="-85" dirty="0">
                <a:solidFill>
                  <a:srgbClr val="4F6128"/>
                </a:solidFill>
                <a:latin typeface="Arial MT"/>
                <a:cs typeface="Arial MT"/>
              </a:rPr>
              <a:t> </a:t>
            </a:r>
            <a:r>
              <a:rPr sz="2400" spc="-235" dirty="0">
                <a:solidFill>
                  <a:srgbClr val="4F6128"/>
                </a:solidFill>
                <a:latin typeface="Arial MT"/>
                <a:cs typeface="Arial MT"/>
              </a:rPr>
              <a:t>Go-green</a:t>
            </a:r>
            <a:r>
              <a:rPr sz="2400" spc="-110" dirty="0">
                <a:solidFill>
                  <a:srgbClr val="4F6128"/>
                </a:solidFill>
                <a:latin typeface="Arial MT"/>
                <a:cs typeface="Arial MT"/>
              </a:rPr>
              <a:t> </a:t>
            </a:r>
            <a:r>
              <a:rPr sz="2400" spc="-245" dirty="0">
                <a:solidFill>
                  <a:srgbClr val="4F6128"/>
                </a:solidFill>
                <a:latin typeface="Arial MT"/>
                <a:cs typeface="Arial MT"/>
              </a:rPr>
              <a:t>and</a:t>
            </a:r>
            <a:r>
              <a:rPr sz="2400" spc="-95" dirty="0">
                <a:solidFill>
                  <a:srgbClr val="4F6128"/>
                </a:solidFill>
                <a:latin typeface="Arial MT"/>
                <a:cs typeface="Arial MT"/>
              </a:rPr>
              <a:t> </a:t>
            </a:r>
            <a:r>
              <a:rPr sz="2400" spc="-195" dirty="0">
                <a:solidFill>
                  <a:srgbClr val="4F6128"/>
                </a:solidFill>
                <a:latin typeface="Arial MT"/>
                <a:cs typeface="Arial MT"/>
              </a:rPr>
              <a:t>contribute</a:t>
            </a:r>
            <a:r>
              <a:rPr sz="2400" spc="-80" dirty="0">
                <a:solidFill>
                  <a:srgbClr val="4F6128"/>
                </a:solidFill>
                <a:latin typeface="Arial MT"/>
                <a:cs typeface="Arial MT"/>
              </a:rPr>
              <a:t> </a:t>
            </a:r>
            <a:r>
              <a:rPr sz="2400" spc="-185" dirty="0">
                <a:solidFill>
                  <a:srgbClr val="4F6128"/>
                </a:solidFill>
                <a:latin typeface="Arial MT"/>
                <a:cs typeface="Arial MT"/>
              </a:rPr>
              <a:t>to</a:t>
            </a:r>
            <a:r>
              <a:rPr sz="2400" spc="-105" dirty="0">
                <a:solidFill>
                  <a:srgbClr val="4F6128"/>
                </a:solidFill>
                <a:latin typeface="Arial MT"/>
                <a:cs typeface="Arial MT"/>
              </a:rPr>
              <a:t> </a:t>
            </a:r>
            <a:r>
              <a:rPr sz="2400" spc="-225" dirty="0">
                <a:solidFill>
                  <a:srgbClr val="4F6128"/>
                </a:solidFill>
                <a:latin typeface="Arial MT"/>
                <a:cs typeface="Arial MT"/>
              </a:rPr>
              <a:t>reduce</a:t>
            </a:r>
            <a:r>
              <a:rPr sz="2400" spc="-95" dirty="0">
                <a:solidFill>
                  <a:srgbClr val="4F6128"/>
                </a:solidFill>
                <a:latin typeface="Arial MT"/>
                <a:cs typeface="Arial MT"/>
              </a:rPr>
              <a:t> </a:t>
            </a:r>
            <a:r>
              <a:rPr sz="2400" spc="-215" dirty="0">
                <a:solidFill>
                  <a:srgbClr val="4F6128"/>
                </a:solidFill>
                <a:latin typeface="Arial MT"/>
                <a:cs typeface="Arial MT"/>
              </a:rPr>
              <a:t>Global</a:t>
            </a:r>
            <a:r>
              <a:rPr sz="2400" spc="-85" dirty="0">
                <a:solidFill>
                  <a:srgbClr val="4F6128"/>
                </a:solidFill>
                <a:latin typeface="Arial MT"/>
                <a:cs typeface="Arial MT"/>
              </a:rPr>
              <a:t> </a:t>
            </a:r>
            <a:r>
              <a:rPr sz="2400" spc="-265" dirty="0">
                <a:solidFill>
                  <a:srgbClr val="4F6128"/>
                </a:solidFill>
                <a:latin typeface="Arial MT"/>
                <a:cs typeface="Arial MT"/>
              </a:rPr>
              <a:t>Warming</a:t>
            </a:r>
            <a:r>
              <a:rPr sz="2400" spc="-105" dirty="0">
                <a:solidFill>
                  <a:srgbClr val="4F6128"/>
                </a:solidFill>
                <a:latin typeface="Arial MT"/>
                <a:cs typeface="Arial MT"/>
              </a:rPr>
              <a:t> </a:t>
            </a:r>
            <a:r>
              <a:rPr sz="2400" spc="-250" dirty="0">
                <a:solidFill>
                  <a:srgbClr val="4F6128"/>
                </a:solidFill>
                <a:latin typeface="Arial MT"/>
                <a:cs typeface="Arial MT"/>
              </a:rPr>
              <a:t>and </a:t>
            </a:r>
            <a:r>
              <a:rPr sz="2400" spc="-650" dirty="0">
                <a:solidFill>
                  <a:srgbClr val="4F6128"/>
                </a:solidFill>
                <a:latin typeface="Arial MT"/>
                <a:cs typeface="Arial MT"/>
              </a:rPr>
              <a:t> </a:t>
            </a:r>
            <a:r>
              <a:rPr sz="2400" spc="-225" dirty="0">
                <a:solidFill>
                  <a:srgbClr val="4F6128"/>
                </a:solidFill>
                <a:latin typeface="Arial MT"/>
                <a:cs typeface="Arial MT"/>
              </a:rPr>
              <a:t>ensure</a:t>
            </a:r>
            <a:r>
              <a:rPr sz="2400" spc="-100" dirty="0">
                <a:solidFill>
                  <a:srgbClr val="4F6128"/>
                </a:solidFill>
                <a:latin typeface="Arial MT"/>
                <a:cs typeface="Arial MT"/>
              </a:rPr>
              <a:t> </a:t>
            </a:r>
            <a:r>
              <a:rPr sz="2400" spc="-185" dirty="0">
                <a:solidFill>
                  <a:srgbClr val="4F6128"/>
                </a:solidFill>
                <a:latin typeface="Arial MT"/>
                <a:cs typeface="Arial MT"/>
              </a:rPr>
              <a:t>that</a:t>
            </a:r>
            <a:r>
              <a:rPr sz="2400" spc="-105" dirty="0">
                <a:solidFill>
                  <a:srgbClr val="4F6128"/>
                </a:solidFill>
                <a:latin typeface="Arial MT"/>
                <a:cs typeface="Arial MT"/>
              </a:rPr>
              <a:t> </a:t>
            </a:r>
            <a:r>
              <a:rPr sz="2400" spc="-280" dirty="0">
                <a:solidFill>
                  <a:srgbClr val="4F6128"/>
                </a:solidFill>
                <a:latin typeface="Arial MT"/>
                <a:cs typeface="Arial MT"/>
              </a:rPr>
              <a:t>we</a:t>
            </a:r>
            <a:r>
              <a:rPr sz="2400" spc="-114" dirty="0">
                <a:solidFill>
                  <a:srgbClr val="4F6128"/>
                </a:solidFill>
                <a:latin typeface="Arial MT"/>
                <a:cs typeface="Arial MT"/>
              </a:rPr>
              <a:t> </a:t>
            </a:r>
            <a:r>
              <a:rPr sz="2400" spc="-229" dirty="0">
                <a:solidFill>
                  <a:srgbClr val="4F6128"/>
                </a:solidFill>
                <a:latin typeface="Arial MT"/>
                <a:cs typeface="Arial MT"/>
              </a:rPr>
              <a:t>bequeath</a:t>
            </a:r>
            <a:r>
              <a:rPr sz="2400" spc="-70" dirty="0">
                <a:solidFill>
                  <a:srgbClr val="4F6128"/>
                </a:solidFill>
                <a:latin typeface="Arial MT"/>
                <a:cs typeface="Arial MT"/>
              </a:rPr>
              <a:t> </a:t>
            </a:r>
            <a:r>
              <a:rPr sz="2400" spc="-240" dirty="0">
                <a:solidFill>
                  <a:srgbClr val="4F6128"/>
                </a:solidFill>
                <a:latin typeface="Arial MT"/>
                <a:cs typeface="Arial MT"/>
              </a:rPr>
              <a:t>a</a:t>
            </a:r>
            <a:r>
              <a:rPr sz="2400" spc="-110" dirty="0">
                <a:solidFill>
                  <a:srgbClr val="4F6128"/>
                </a:solidFill>
                <a:latin typeface="Arial MT"/>
                <a:cs typeface="Arial MT"/>
              </a:rPr>
              <a:t> </a:t>
            </a:r>
            <a:r>
              <a:rPr sz="2400" spc="-215" dirty="0">
                <a:solidFill>
                  <a:srgbClr val="4F6128"/>
                </a:solidFill>
                <a:latin typeface="Arial MT"/>
                <a:cs typeface="Arial MT"/>
              </a:rPr>
              <a:t>clean</a:t>
            </a:r>
            <a:r>
              <a:rPr sz="2400" spc="-105" dirty="0">
                <a:solidFill>
                  <a:srgbClr val="4F6128"/>
                </a:solidFill>
                <a:latin typeface="Arial MT"/>
                <a:cs typeface="Arial MT"/>
              </a:rPr>
              <a:t> </a:t>
            </a:r>
            <a:r>
              <a:rPr sz="2400" spc="-210" dirty="0">
                <a:solidFill>
                  <a:srgbClr val="4F6128"/>
                </a:solidFill>
                <a:latin typeface="Arial MT"/>
                <a:cs typeface="Arial MT"/>
              </a:rPr>
              <a:t>Earth</a:t>
            </a:r>
            <a:r>
              <a:rPr sz="2400" spc="-110" dirty="0">
                <a:solidFill>
                  <a:srgbClr val="4F6128"/>
                </a:solidFill>
                <a:latin typeface="Arial MT"/>
                <a:cs typeface="Arial MT"/>
              </a:rPr>
              <a:t> </a:t>
            </a:r>
            <a:r>
              <a:rPr sz="2400" spc="-185" dirty="0">
                <a:solidFill>
                  <a:srgbClr val="4F6128"/>
                </a:solidFill>
                <a:latin typeface="Arial MT"/>
                <a:cs typeface="Arial MT"/>
              </a:rPr>
              <a:t>to</a:t>
            </a:r>
            <a:r>
              <a:rPr sz="2400" spc="-120" dirty="0">
                <a:solidFill>
                  <a:srgbClr val="4F6128"/>
                </a:solidFill>
                <a:latin typeface="Arial MT"/>
                <a:cs typeface="Arial MT"/>
              </a:rPr>
              <a:t> </a:t>
            </a:r>
            <a:r>
              <a:rPr sz="2400" spc="-215" dirty="0">
                <a:solidFill>
                  <a:srgbClr val="4F6128"/>
                </a:solidFill>
                <a:latin typeface="Arial MT"/>
                <a:cs typeface="Arial MT"/>
              </a:rPr>
              <a:t>our</a:t>
            </a:r>
            <a:r>
              <a:rPr sz="2400" spc="-105" dirty="0">
                <a:solidFill>
                  <a:srgbClr val="4F6128"/>
                </a:solidFill>
                <a:latin typeface="Arial MT"/>
                <a:cs typeface="Arial MT"/>
              </a:rPr>
              <a:t> </a:t>
            </a:r>
            <a:r>
              <a:rPr sz="2400" spc="-190" dirty="0">
                <a:solidFill>
                  <a:srgbClr val="4F6128"/>
                </a:solidFill>
                <a:latin typeface="Arial MT"/>
                <a:cs typeface="Arial MT"/>
              </a:rPr>
              <a:t>future</a:t>
            </a:r>
            <a:r>
              <a:rPr sz="2400" spc="-120" dirty="0">
                <a:solidFill>
                  <a:srgbClr val="4F6128"/>
                </a:solidFill>
                <a:latin typeface="Arial MT"/>
                <a:cs typeface="Arial MT"/>
              </a:rPr>
              <a:t> </a:t>
            </a:r>
            <a:r>
              <a:rPr sz="2400" spc="-215" dirty="0">
                <a:solidFill>
                  <a:srgbClr val="4F6128"/>
                </a:solidFill>
                <a:latin typeface="Arial MT"/>
                <a:cs typeface="Arial MT"/>
              </a:rPr>
              <a:t>Generation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8007984" cy="4076700"/>
            <a:chOff x="0" y="0"/>
            <a:chExt cx="8007984" cy="40767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630167" cy="40767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6107" y="836675"/>
              <a:ext cx="2571750" cy="2479548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34883" y="6251447"/>
            <a:ext cx="1253516" cy="52062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0375" y="4935778"/>
            <a:ext cx="752475" cy="1123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1600" spc="-5" dirty="0">
                <a:solidFill>
                  <a:srgbClr val="0D0D0D"/>
                </a:solidFill>
                <a:latin typeface="Calibri"/>
                <a:cs typeface="Calibri"/>
              </a:rPr>
              <a:t>Cell: </a:t>
            </a:r>
            <a:r>
              <a:rPr sz="16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"/>
                <a:cs typeface="Calibri"/>
              </a:rPr>
              <a:t>email: </a:t>
            </a:r>
            <a:r>
              <a:rPr sz="16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0D0D0D"/>
                </a:solidFill>
                <a:latin typeface="Calibri"/>
                <a:cs typeface="Calibri"/>
              </a:rPr>
              <a:t>W</a:t>
            </a:r>
            <a:r>
              <a:rPr sz="1600" spc="-5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0D0D0D"/>
                </a:solidFill>
                <a:latin typeface="Calibri"/>
                <a:cs typeface="Calibri"/>
              </a:rPr>
              <a:t>b</a:t>
            </a:r>
            <a:r>
              <a:rPr sz="1600" spc="-10" dirty="0">
                <a:solidFill>
                  <a:srgbClr val="0D0D0D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0D0D0D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0D0D0D"/>
                </a:solidFill>
                <a:latin typeface="Calibri"/>
                <a:cs typeface="Calibri"/>
              </a:rPr>
              <a:t>e: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8800" y="4935778"/>
            <a:ext cx="2973323" cy="15151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1600" spc="-10" dirty="0">
                <a:solidFill>
                  <a:srgbClr val="0D0D0D"/>
                </a:solidFill>
                <a:latin typeface="Calibri"/>
                <a:cs typeface="Calibri"/>
              </a:rPr>
              <a:t>+91</a:t>
            </a:r>
            <a:r>
              <a:rPr sz="16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en-US" sz="1600" spc="-5" dirty="0" smtClean="0">
                <a:solidFill>
                  <a:srgbClr val="0D0D0D"/>
                </a:solidFill>
                <a:latin typeface="Calibri"/>
                <a:cs typeface="Calibri"/>
              </a:rPr>
              <a:t>9444019231</a:t>
            </a:r>
            <a:r>
              <a:rPr sz="1600" spc="-5" dirty="0" smtClean="0">
                <a:solidFill>
                  <a:srgbClr val="0D0D0D"/>
                </a:solidFill>
                <a:latin typeface="Calibri"/>
                <a:cs typeface="Calibri"/>
              </a:rPr>
              <a:t>/</a:t>
            </a:r>
            <a:r>
              <a:rPr sz="1600" spc="50" dirty="0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en-US" sz="1600" spc="-10" dirty="0" smtClean="0">
                <a:solidFill>
                  <a:srgbClr val="0D0D0D"/>
                </a:solidFill>
                <a:latin typeface="Calibri"/>
                <a:cs typeface="Calibri"/>
              </a:rPr>
              <a:t>Chandra Mohan</a:t>
            </a:r>
            <a:r>
              <a:rPr sz="1600" spc="-10" dirty="0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spc="-5" dirty="0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en-US" sz="1600" spc="-10" dirty="0" smtClean="0">
                <a:solidFill>
                  <a:srgbClr val="403052"/>
                </a:solidFill>
                <a:latin typeface="Calibri"/>
                <a:cs typeface="Calibri"/>
                <a:hlinkClick r:id="rId2"/>
              </a:rPr>
              <a:t>vcmohan@gmail.com</a:t>
            </a:r>
            <a:endParaRPr lang="en-US" sz="1600" spc="-10" dirty="0" smtClean="0">
              <a:solidFill>
                <a:srgbClr val="403052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lang="en-US" sz="1600" spc="-10" dirty="0" smtClean="0">
                <a:solidFill>
                  <a:srgbClr val="403052"/>
                </a:solidFill>
                <a:latin typeface="Calibri"/>
                <a:cs typeface="Calibri"/>
                <a:hlinkClick r:id="rId3"/>
              </a:rPr>
              <a:t>www.acclaimcleanenergy.com</a:t>
            </a:r>
            <a:endParaRPr lang="en-US" sz="1600" spc="-10" dirty="0" smtClean="0">
              <a:solidFill>
                <a:srgbClr val="403052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50100"/>
              </a:lnSpc>
              <a:spcBef>
                <a:spcPts val="95"/>
              </a:spcBef>
            </a:pPr>
            <a:endParaRPr sz="1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0" y="551687"/>
            <a:ext cx="4572000" cy="30388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55427" y="6460283"/>
            <a:ext cx="230028" cy="22236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14600" y="3657600"/>
            <a:ext cx="43434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68552"/>
            <a:ext cx="9144000" cy="5108575"/>
          </a:xfrm>
          <a:custGeom>
            <a:avLst/>
            <a:gdLst/>
            <a:ahLst/>
            <a:cxnLst/>
            <a:rect l="l" t="t" r="r" b="b"/>
            <a:pathLst>
              <a:path w="9144000" h="5108575">
                <a:moveTo>
                  <a:pt x="9144000" y="0"/>
                </a:moveTo>
                <a:lnTo>
                  <a:pt x="0" y="0"/>
                </a:lnTo>
                <a:lnTo>
                  <a:pt x="0" y="5108448"/>
                </a:lnTo>
                <a:lnTo>
                  <a:pt x="9144000" y="5108448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402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Definition</a:t>
            </a:r>
          </a:p>
          <a:p>
            <a:pPr marL="401320">
              <a:lnSpc>
                <a:spcPct val="100000"/>
              </a:lnSpc>
              <a:spcBef>
                <a:spcPts val="5"/>
              </a:spcBef>
            </a:pPr>
            <a:endParaRPr spc="-10" dirty="0"/>
          </a:p>
          <a:p>
            <a:pPr marL="414020">
              <a:lnSpc>
                <a:spcPct val="100000"/>
              </a:lnSpc>
            </a:pPr>
            <a:r>
              <a:rPr b="0" spc="130" dirty="0">
                <a:latin typeface="Cambria"/>
                <a:cs typeface="Cambria"/>
              </a:rPr>
              <a:t>Derived</a:t>
            </a:r>
            <a:r>
              <a:rPr b="0" spc="254" dirty="0">
                <a:latin typeface="Cambria"/>
                <a:cs typeface="Cambria"/>
              </a:rPr>
              <a:t> </a:t>
            </a:r>
            <a:r>
              <a:rPr b="0" spc="120" dirty="0">
                <a:latin typeface="Cambria"/>
                <a:cs typeface="Cambria"/>
              </a:rPr>
              <a:t>from</a:t>
            </a:r>
            <a:r>
              <a:rPr b="0" spc="265" dirty="0">
                <a:latin typeface="Cambria"/>
                <a:cs typeface="Cambria"/>
              </a:rPr>
              <a:t> </a:t>
            </a:r>
            <a:r>
              <a:rPr b="0" spc="160" dirty="0">
                <a:latin typeface="Cambria"/>
                <a:cs typeface="Cambria"/>
              </a:rPr>
              <a:t>resources</a:t>
            </a:r>
          </a:p>
          <a:p>
            <a:pPr marL="414020" marR="5080">
              <a:lnSpc>
                <a:spcPct val="100000"/>
              </a:lnSpc>
            </a:pPr>
            <a:r>
              <a:rPr b="0" spc="195" dirty="0">
                <a:latin typeface="Cambria"/>
                <a:cs typeface="Cambria"/>
              </a:rPr>
              <a:t>that</a:t>
            </a:r>
            <a:r>
              <a:rPr b="0" spc="280" dirty="0">
                <a:latin typeface="Cambria"/>
                <a:cs typeface="Cambria"/>
              </a:rPr>
              <a:t> </a:t>
            </a:r>
            <a:r>
              <a:rPr b="0" spc="135" dirty="0">
                <a:latin typeface="Cambria"/>
                <a:cs typeface="Cambria"/>
              </a:rPr>
              <a:t>are</a:t>
            </a:r>
            <a:r>
              <a:rPr b="0" spc="275" dirty="0">
                <a:latin typeface="Cambria"/>
                <a:cs typeface="Cambria"/>
              </a:rPr>
              <a:t> </a:t>
            </a:r>
            <a:r>
              <a:rPr b="0" spc="170" dirty="0">
                <a:latin typeface="Cambria"/>
                <a:cs typeface="Cambria"/>
              </a:rPr>
              <a:t>naturally</a:t>
            </a:r>
            <a:r>
              <a:rPr b="0" spc="290" dirty="0">
                <a:latin typeface="Cambria"/>
                <a:cs typeface="Cambria"/>
              </a:rPr>
              <a:t> </a:t>
            </a:r>
            <a:r>
              <a:rPr b="0" spc="114" dirty="0">
                <a:latin typeface="Cambria"/>
                <a:cs typeface="Cambria"/>
              </a:rPr>
              <a:t>regenerative</a:t>
            </a:r>
            <a:r>
              <a:rPr b="0" spc="260" dirty="0">
                <a:latin typeface="Cambria"/>
                <a:cs typeface="Cambria"/>
              </a:rPr>
              <a:t> </a:t>
            </a:r>
            <a:r>
              <a:rPr b="0" spc="70" dirty="0">
                <a:latin typeface="Cambria"/>
                <a:cs typeface="Cambria"/>
              </a:rPr>
              <a:t>or</a:t>
            </a:r>
            <a:r>
              <a:rPr b="0" spc="275" dirty="0">
                <a:latin typeface="Cambria"/>
                <a:cs typeface="Cambria"/>
              </a:rPr>
              <a:t> </a:t>
            </a:r>
            <a:r>
              <a:rPr b="0" spc="135" dirty="0">
                <a:latin typeface="Cambria"/>
                <a:cs typeface="Cambria"/>
              </a:rPr>
              <a:t>are</a:t>
            </a:r>
            <a:r>
              <a:rPr b="0" spc="290" dirty="0">
                <a:latin typeface="Cambria"/>
                <a:cs typeface="Cambria"/>
              </a:rPr>
              <a:t> </a:t>
            </a:r>
            <a:r>
              <a:rPr b="0" spc="145" dirty="0">
                <a:latin typeface="Cambria"/>
                <a:cs typeface="Cambria"/>
              </a:rPr>
              <a:t>practically </a:t>
            </a:r>
            <a:r>
              <a:rPr b="0" spc="150" dirty="0">
                <a:latin typeface="Cambria"/>
                <a:cs typeface="Cambria"/>
              </a:rPr>
              <a:t> </a:t>
            </a:r>
            <a:r>
              <a:rPr b="0" spc="185" dirty="0">
                <a:latin typeface="Cambria"/>
                <a:cs typeface="Cambria"/>
              </a:rPr>
              <a:t>inexhaustible,</a:t>
            </a:r>
            <a:r>
              <a:rPr b="0" spc="290" dirty="0">
                <a:latin typeface="Cambria"/>
                <a:cs typeface="Cambria"/>
              </a:rPr>
              <a:t> </a:t>
            </a:r>
            <a:r>
              <a:rPr b="0" spc="275" dirty="0">
                <a:latin typeface="Cambria"/>
                <a:cs typeface="Cambria"/>
              </a:rPr>
              <a:t>such </a:t>
            </a:r>
            <a:r>
              <a:rPr b="0" spc="250" dirty="0">
                <a:latin typeface="Cambria"/>
                <a:cs typeface="Cambria"/>
              </a:rPr>
              <a:t>as</a:t>
            </a:r>
            <a:r>
              <a:rPr b="0" spc="285" dirty="0">
                <a:latin typeface="Cambria"/>
                <a:cs typeface="Cambria"/>
              </a:rPr>
              <a:t> </a:t>
            </a:r>
            <a:r>
              <a:rPr b="0" spc="210" dirty="0">
                <a:latin typeface="Cambria"/>
                <a:cs typeface="Cambria"/>
              </a:rPr>
              <a:t>biomass,</a:t>
            </a:r>
            <a:r>
              <a:rPr b="0" spc="300" dirty="0">
                <a:latin typeface="Cambria"/>
                <a:cs typeface="Cambria"/>
              </a:rPr>
              <a:t> </a:t>
            </a:r>
            <a:r>
              <a:rPr b="0" spc="185" dirty="0">
                <a:latin typeface="Cambria"/>
                <a:cs typeface="Cambria"/>
              </a:rPr>
              <a:t>heat</a:t>
            </a:r>
            <a:r>
              <a:rPr b="0" spc="285" dirty="0">
                <a:latin typeface="Cambria"/>
                <a:cs typeface="Cambria"/>
              </a:rPr>
              <a:t> </a:t>
            </a:r>
            <a:r>
              <a:rPr b="0" spc="50" dirty="0">
                <a:latin typeface="Cambria"/>
                <a:cs typeface="Cambria"/>
              </a:rPr>
              <a:t>(geo- </a:t>
            </a:r>
            <a:r>
              <a:rPr b="0" spc="55" dirty="0">
                <a:latin typeface="Cambria"/>
                <a:cs typeface="Cambria"/>
              </a:rPr>
              <a:t> </a:t>
            </a:r>
            <a:r>
              <a:rPr b="0" spc="190" dirty="0">
                <a:latin typeface="Cambria"/>
                <a:cs typeface="Cambria"/>
              </a:rPr>
              <a:t>thermal,</a:t>
            </a:r>
            <a:r>
              <a:rPr b="0" spc="290" dirty="0">
                <a:latin typeface="Cambria"/>
                <a:cs typeface="Cambria"/>
              </a:rPr>
              <a:t> </a:t>
            </a:r>
            <a:r>
              <a:rPr b="0" spc="170" dirty="0">
                <a:latin typeface="Cambria"/>
                <a:cs typeface="Cambria"/>
              </a:rPr>
              <a:t>solar,</a:t>
            </a:r>
            <a:r>
              <a:rPr b="0" spc="275" dirty="0">
                <a:latin typeface="Cambria"/>
                <a:cs typeface="Cambria"/>
              </a:rPr>
              <a:t> </a:t>
            </a:r>
            <a:r>
              <a:rPr b="0" spc="170" dirty="0">
                <a:latin typeface="Cambria"/>
                <a:cs typeface="Cambria"/>
              </a:rPr>
              <a:t>thermal</a:t>
            </a:r>
            <a:r>
              <a:rPr b="0" spc="320" dirty="0">
                <a:latin typeface="Cambria"/>
                <a:cs typeface="Cambria"/>
              </a:rPr>
              <a:t> </a:t>
            </a:r>
            <a:r>
              <a:rPr b="0" spc="120" dirty="0">
                <a:latin typeface="Cambria"/>
                <a:cs typeface="Cambria"/>
              </a:rPr>
              <a:t>gradient),</a:t>
            </a:r>
            <a:r>
              <a:rPr b="0" spc="280" dirty="0">
                <a:latin typeface="Cambria"/>
                <a:cs typeface="Cambria"/>
              </a:rPr>
              <a:t> </a:t>
            </a:r>
            <a:r>
              <a:rPr b="0" spc="145" dirty="0">
                <a:latin typeface="Cambria"/>
                <a:cs typeface="Cambria"/>
              </a:rPr>
              <a:t>moving</a:t>
            </a:r>
            <a:r>
              <a:rPr b="0" spc="290" dirty="0">
                <a:latin typeface="Cambria"/>
                <a:cs typeface="Cambria"/>
              </a:rPr>
              <a:t> </a:t>
            </a:r>
            <a:r>
              <a:rPr b="0" spc="105" dirty="0">
                <a:latin typeface="Cambria"/>
                <a:cs typeface="Cambria"/>
              </a:rPr>
              <a:t>water </a:t>
            </a:r>
            <a:r>
              <a:rPr b="0" spc="110" dirty="0">
                <a:latin typeface="Cambria"/>
                <a:cs typeface="Cambria"/>
              </a:rPr>
              <a:t> </a:t>
            </a:r>
            <a:r>
              <a:rPr b="0" spc="114" dirty="0">
                <a:latin typeface="Cambria"/>
                <a:cs typeface="Cambria"/>
              </a:rPr>
              <a:t>(hydro,</a:t>
            </a:r>
            <a:r>
              <a:rPr b="0" spc="290" dirty="0">
                <a:latin typeface="Cambria"/>
                <a:cs typeface="Cambria"/>
              </a:rPr>
              <a:t> </a:t>
            </a:r>
            <a:r>
              <a:rPr b="0" spc="165" dirty="0">
                <a:latin typeface="Cambria"/>
                <a:cs typeface="Cambria"/>
              </a:rPr>
              <a:t>tidal,</a:t>
            </a:r>
            <a:r>
              <a:rPr b="0" spc="285" dirty="0">
                <a:latin typeface="Cambria"/>
                <a:cs typeface="Cambria"/>
              </a:rPr>
              <a:t> </a:t>
            </a:r>
            <a:r>
              <a:rPr b="0" spc="235" dirty="0">
                <a:latin typeface="Cambria"/>
                <a:cs typeface="Cambria"/>
              </a:rPr>
              <a:t>and</a:t>
            </a:r>
            <a:r>
              <a:rPr b="0" spc="300" dirty="0">
                <a:latin typeface="Cambria"/>
                <a:cs typeface="Cambria"/>
              </a:rPr>
              <a:t> </a:t>
            </a:r>
            <a:r>
              <a:rPr b="0" spc="95" dirty="0">
                <a:latin typeface="Cambria"/>
                <a:cs typeface="Cambria"/>
              </a:rPr>
              <a:t>wave</a:t>
            </a:r>
            <a:r>
              <a:rPr b="0" spc="270" dirty="0">
                <a:latin typeface="Cambria"/>
                <a:cs typeface="Cambria"/>
              </a:rPr>
              <a:t> </a:t>
            </a:r>
            <a:r>
              <a:rPr b="0" spc="70" dirty="0">
                <a:latin typeface="Cambria"/>
                <a:cs typeface="Cambria"/>
              </a:rPr>
              <a:t>power),</a:t>
            </a:r>
            <a:r>
              <a:rPr b="0" spc="300" dirty="0">
                <a:latin typeface="Cambria"/>
                <a:cs typeface="Cambria"/>
              </a:rPr>
              <a:t> </a:t>
            </a:r>
            <a:r>
              <a:rPr b="0" spc="235" dirty="0">
                <a:latin typeface="Cambria"/>
                <a:cs typeface="Cambria"/>
              </a:rPr>
              <a:t>and</a:t>
            </a:r>
            <a:r>
              <a:rPr b="0" spc="300" dirty="0">
                <a:latin typeface="Cambria"/>
                <a:cs typeface="Cambria"/>
              </a:rPr>
              <a:t> </a:t>
            </a:r>
            <a:r>
              <a:rPr b="0" spc="130" dirty="0">
                <a:latin typeface="Cambria"/>
                <a:cs typeface="Cambria"/>
              </a:rPr>
              <a:t>wind</a:t>
            </a:r>
            <a:r>
              <a:rPr b="0" spc="305" dirty="0">
                <a:latin typeface="Cambria"/>
                <a:cs typeface="Cambria"/>
              </a:rPr>
              <a:t> </a:t>
            </a:r>
            <a:r>
              <a:rPr b="0" spc="150" dirty="0">
                <a:latin typeface="Cambria"/>
                <a:cs typeface="Cambria"/>
              </a:rPr>
              <a:t>energy.</a:t>
            </a:r>
          </a:p>
          <a:p>
            <a:pPr marL="401320">
              <a:lnSpc>
                <a:spcPct val="100000"/>
              </a:lnSpc>
            </a:pPr>
            <a:endParaRPr sz="3000">
              <a:latin typeface="Cambria"/>
              <a:cs typeface="Cambria"/>
            </a:endParaRPr>
          </a:p>
          <a:p>
            <a:pPr marL="414020" marR="523240">
              <a:lnSpc>
                <a:spcPts val="3310"/>
              </a:lnSpc>
            </a:pPr>
            <a:r>
              <a:rPr b="0" spc="190" dirty="0">
                <a:latin typeface="Cambria"/>
                <a:cs typeface="Cambria"/>
              </a:rPr>
              <a:t>Municipal</a:t>
            </a:r>
            <a:r>
              <a:rPr b="0" spc="295" dirty="0">
                <a:latin typeface="Cambria"/>
                <a:cs typeface="Cambria"/>
              </a:rPr>
              <a:t> </a:t>
            </a:r>
            <a:r>
              <a:rPr b="0" spc="125" dirty="0">
                <a:latin typeface="Cambria"/>
                <a:cs typeface="Cambria"/>
              </a:rPr>
              <a:t>solid</a:t>
            </a:r>
            <a:r>
              <a:rPr b="0" spc="265" dirty="0">
                <a:latin typeface="Cambria"/>
                <a:cs typeface="Cambria"/>
              </a:rPr>
              <a:t> </a:t>
            </a:r>
            <a:r>
              <a:rPr b="0" spc="140" dirty="0">
                <a:latin typeface="Cambria"/>
                <a:cs typeface="Cambria"/>
              </a:rPr>
              <a:t>waste</a:t>
            </a:r>
            <a:r>
              <a:rPr b="0" spc="305" dirty="0">
                <a:latin typeface="Cambria"/>
                <a:cs typeface="Cambria"/>
              </a:rPr>
              <a:t> </a:t>
            </a:r>
            <a:r>
              <a:rPr b="0" spc="215" dirty="0">
                <a:latin typeface="Cambria"/>
                <a:cs typeface="Cambria"/>
              </a:rPr>
              <a:t>may</a:t>
            </a:r>
            <a:r>
              <a:rPr b="0" spc="290" dirty="0">
                <a:latin typeface="Cambria"/>
                <a:cs typeface="Cambria"/>
              </a:rPr>
              <a:t> </a:t>
            </a:r>
            <a:r>
              <a:rPr b="0" spc="160" dirty="0">
                <a:latin typeface="Cambria"/>
                <a:cs typeface="Cambria"/>
              </a:rPr>
              <a:t>also</a:t>
            </a:r>
            <a:r>
              <a:rPr b="0" spc="275" dirty="0">
                <a:latin typeface="Cambria"/>
                <a:cs typeface="Cambria"/>
              </a:rPr>
              <a:t> </a:t>
            </a:r>
            <a:r>
              <a:rPr b="0" spc="135" dirty="0">
                <a:latin typeface="Cambria"/>
                <a:cs typeface="Cambria"/>
              </a:rPr>
              <a:t>be</a:t>
            </a:r>
            <a:r>
              <a:rPr b="0" spc="290" dirty="0">
                <a:latin typeface="Cambria"/>
                <a:cs typeface="Cambria"/>
              </a:rPr>
              <a:t> </a:t>
            </a:r>
            <a:r>
              <a:rPr b="0" spc="140" dirty="0">
                <a:latin typeface="Cambria"/>
                <a:cs typeface="Cambria"/>
              </a:rPr>
              <a:t>considered </a:t>
            </a:r>
            <a:r>
              <a:rPr b="0" spc="-605" dirty="0">
                <a:latin typeface="Cambria"/>
                <a:cs typeface="Cambria"/>
              </a:rPr>
              <a:t> </a:t>
            </a:r>
            <a:r>
              <a:rPr b="0" spc="250" dirty="0">
                <a:latin typeface="Cambria"/>
                <a:cs typeface="Cambria"/>
              </a:rPr>
              <a:t>a</a:t>
            </a:r>
            <a:r>
              <a:rPr b="0" spc="275" dirty="0">
                <a:latin typeface="Cambria"/>
                <a:cs typeface="Cambria"/>
              </a:rPr>
              <a:t> </a:t>
            </a:r>
            <a:r>
              <a:rPr b="0" spc="170" dirty="0">
                <a:latin typeface="Cambria"/>
                <a:cs typeface="Cambria"/>
              </a:rPr>
              <a:t>source</a:t>
            </a:r>
            <a:r>
              <a:rPr b="0" spc="280" dirty="0">
                <a:latin typeface="Cambria"/>
                <a:cs typeface="Cambria"/>
              </a:rPr>
              <a:t> </a:t>
            </a:r>
            <a:r>
              <a:rPr b="0" spc="60" dirty="0">
                <a:latin typeface="Cambria"/>
                <a:cs typeface="Cambria"/>
              </a:rPr>
              <a:t>of</a:t>
            </a:r>
            <a:r>
              <a:rPr b="0" spc="270" dirty="0">
                <a:latin typeface="Cambria"/>
                <a:cs typeface="Cambria"/>
              </a:rPr>
              <a:t> </a:t>
            </a:r>
            <a:r>
              <a:rPr b="0" spc="125" dirty="0">
                <a:latin typeface="Cambria"/>
                <a:cs typeface="Cambria"/>
              </a:rPr>
              <a:t>renewable</a:t>
            </a:r>
            <a:r>
              <a:rPr b="0" spc="285" dirty="0">
                <a:latin typeface="Cambria"/>
                <a:cs typeface="Cambria"/>
              </a:rPr>
              <a:t> </a:t>
            </a:r>
            <a:r>
              <a:rPr b="0" spc="80" dirty="0">
                <a:latin typeface="Cambria"/>
                <a:cs typeface="Cambria"/>
              </a:rPr>
              <a:t>(thermal)</a:t>
            </a:r>
            <a:r>
              <a:rPr b="0" spc="275" dirty="0">
                <a:latin typeface="Cambria"/>
                <a:cs typeface="Cambria"/>
              </a:rPr>
              <a:t> </a:t>
            </a:r>
            <a:r>
              <a:rPr b="0" spc="150" dirty="0">
                <a:latin typeface="Cambria"/>
                <a:cs typeface="Cambria"/>
              </a:rPr>
              <a:t>energy.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79194" y="76961"/>
            <a:ext cx="46939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0" dirty="0">
                <a:solidFill>
                  <a:srgbClr val="00AF50"/>
                </a:solidFill>
                <a:latin typeface="Calibri"/>
                <a:cs typeface="Calibri"/>
              </a:rPr>
              <a:t>Renewable</a:t>
            </a:r>
            <a:r>
              <a:rPr sz="480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4800" b="1" spc="-20" dirty="0">
                <a:solidFill>
                  <a:srgbClr val="00AF50"/>
                </a:solidFill>
                <a:latin typeface="Calibri"/>
                <a:cs typeface="Calibri"/>
              </a:rPr>
              <a:t>energy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3516" cy="5206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088755" cy="6820534"/>
            <a:chOff x="0" y="0"/>
            <a:chExt cx="9088755" cy="68205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486399" cy="30861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3043426"/>
              <a:ext cx="5070348" cy="37718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62400" y="3043427"/>
              <a:ext cx="5070475" cy="3771900"/>
            </a:xfrm>
            <a:custGeom>
              <a:avLst/>
              <a:gdLst/>
              <a:ahLst/>
              <a:cxnLst/>
              <a:rect l="l" t="t" r="r" b="b"/>
              <a:pathLst>
                <a:path w="5070475" h="3771900">
                  <a:moveTo>
                    <a:pt x="0" y="3771900"/>
                  </a:moveTo>
                  <a:lnTo>
                    <a:pt x="5070348" y="3771900"/>
                  </a:lnTo>
                  <a:lnTo>
                    <a:pt x="5070348" y="0"/>
                  </a:lnTo>
                  <a:lnTo>
                    <a:pt x="0" y="0"/>
                  </a:lnTo>
                  <a:lnTo>
                    <a:pt x="0" y="37719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4883" y="0"/>
              <a:ext cx="1253516" cy="52062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40739" y="4058792"/>
            <a:ext cx="1971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974707"/>
                </a:solidFill>
                <a:latin typeface="Arial MT"/>
                <a:cs typeface="Arial MT"/>
              </a:rPr>
              <a:t>Biomass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991600" cy="6730365"/>
            <a:chOff x="0" y="0"/>
            <a:chExt cx="8991600" cy="6730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00584"/>
              <a:ext cx="8839200" cy="6629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309115" cy="6065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1967"/>
            <a:ext cx="8576310" cy="6586220"/>
            <a:chOff x="0" y="271967"/>
            <a:chExt cx="8576310" cy="6586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207" y="271967"/>
              <a:ext cx="8321563" cy="646842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51447"/>
              <a:ext cx="1309115" cy="6065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609600"/>
            <a:ext cx="7639811" cy="58491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3516" cy="5206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6441" y="217017"/>
            <a:ext cx="6198870" cy="295275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20"/>
              </a:spcBef>
              <a:tabLst>
                <a:tab pos="1011555" algn="l"/>
              </a:tabLst>
            </a:pPr>
            <a:r>
              <a:rPr sz="3200" b="1" spc="-450" dirty="0">
                <a:solidFill>
                  <a:srgbClr val="E36C09"/>
                </a:solidFill>
                <a:latin typeface="Arial"/>
                <a:cs typeface="Arial"/>
              </a:rPr>
              <a:t>Wh</a:t>
            </a:r>
            <a:r>
              <a:rPr sz="3200" b="1" spc="-315" dirty="0">
                <a:solidFill>
                  <a:srgbClr val="E36C09"/>
                </a:solidFill>
                <a:latin typeface="Arial"/>
                <a:cs typeface="Arial"/>
              </a:rPr>
              <a:t>a</a:t>
            </a:r>
            <a:r>
              <a:rPr sz="3200" b="1" spc="-195" dirty="0">
                <a:solidFill>
                  <a:srgbClr val="E36C09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E36C09"/>
                </a:solidFill>
                <a:latin typeface="Arial"/>
                <a:cs typeface="Arial"/>
              </a:rPr>
              <a:t>	</a:t>
            </a:r>
            <a:r>
              <a:rPr sz="3200" b="1" spc="-340" dirty="0">
                <a:solidFill>
                  <a:srgbClr val="E36C09"/>
                </a:solidFill>
                <a:latin typeface="Arial"/>
                <a:cs typeface="Arial"/>
              </a:rPr>
              <a:t>co</a:t>
            </a:r>
            <a:r>
              <a:rPr sz="3200" b="1" spc="-345" dirty="0">
                <a:solidFill>
                  <a:srgbClr val="E36C09"/>
                </a:solidFill>
                <a:latin typeface="Arial"/>
                <a:cs typeface="Arial"/>
              </a:rPr>
              <a:t>n</a:t>
            </a:r>
            <a:r>
              <a:rPr sz="3200" b="1" spc="-254" dirty="0">
                <a:solidFill>
                  <a:srgbClr val="E36C09"/>
                </a:solidFill>
                <a:latin typeface="Arial"/>
                <a:cs typeface="Arial"/>
              </a:rPr>
              <a:t>stitute</a:t>
            </a:r>
            <a:r>
              <a:rPr sz="3200" b="1" spc="-320" dirty="0">
                <a:solidFill>
                  <a:srgbClr val="E36C09"/>
                </a:solidFill>
                <a:latin typeface="Arial"/>
                <a:cs typeface="Arial"/>
              </a:rPr>
              <a:t>s</a:t>
            </a:r>
            <a:r>
              <a:rPr sz="3200" b="1" spc="-204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200" b="1" spc="-360" dirty="0">
                <a:solidFill>
                  <a:srgbClr val="E36C09"/>
                </a:solidFill>
                <a:latin typeface="Arial"/>
                <a:cs typeface="Arial"/>
              </a:rPr>
              <a:t>Biom</a:t>
            </a:r>
            <a:r>
              <a:rPr sz="3200" b="1" spc="-315" dirty="0">
                <a:solidFill>
                  <a:srgbClr val="E36C09"/>
                </a:solidFill>
                <a:latin typeface="Arial"/>
                <a:cs typeface="Arial"/>
              </a:rPr>
              <a:t>a</a:t>
            </a:r>
            <a:r>
              <a:rPr sz="3200" b="1" spc="-395" dirty="0">
                <a:solidFill>
                  <a:srgbClr val="E36C09"/>
                </a:solidFill>
                <a:latin typeface="Arial"/>
                <a:cs typeface="Arial"/>
              </a:rPr>
              <a:t>ss…?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sz="3200" spc="-254" dirty="0">
                <a:latin typeface="Arial MT"/>
                <a:cs typeface="Arial MT"/>
              </a:rPr>
              <a:t>Agri</a:t>
            </a:r>
            <a:r>
              <a:rPr sz="3200" spc="-160" dirty="0">
                <a:latin typeface="Arial MT"/>
                <a:cs typeface="Arial MT"/>
              </a:rPr>
              <a:t> </a:t>
            </a:r>
            <a:r>
              <a:rPr sz="3200" spc="-340" dirty="0">
                <a:latin typeface="Arial MT"/>
                <a:cs typeface="Arial MT"/>
              </a:rPr>
              <a:t>was</a:t>
            </a:r>
            <a:r>
              <a:rPr sz="3200" spc="-155" dirty="0">
                <a:latin typeface="Arial MT"/>
                <a:cs typeface="Arial MT"/>
              </a:rPr>
              <a:t>t</a:t>
            </a:r>
            <a:r>
              <a:rPr sz="3200" spc="-320" dirty="0">
                <a:latin typeface="Arial MT"/>
                <a:cs typeface="Arial MT"/>
              </a:rPr>
              <a:t>e</a:t>
            </a:r>
            <a:r>
              <a:rPr sz="3200" spc="-180" dirty="0">
                <a:latin typeface="Arial MT"/>
                <a:cs typeface="Arial MT"/>
              </a:rPr>
              <a:t> </a:t>
            </a:r>
            <a:r>
              <a:rPr sz="3200" spc="-135" dirty="0">
                <a:latin typeface="Arial MT"/>
                <a:cs typeface="Arial MT"/>
              </a:rPr>
              <a:t>l</a:t>
            </a:r>
            <a:r>
              <a:rPr sz="3200" spc="-125" dirty="0">
                <a:latin typeface="Arial MT"/>
                <a:cs typeface="Arial MT"/>
              </a:rPr>
              <a:t>i</a:t>
            </a:r>
            <a:r>
              <a:rPr sz="3200" spc="-295" dirty="0">
                <a:latin typeface="Arial MT"/>
                <a:cs typeface="Arial MT"/>
              </a:rPr>
              <a:t>k</a:t>
            </a:r>
            <a:r>
              <a:rPr sz="3200" spc="-320" dirty="0">
                <a:latin typeface="Arial MT"/>
                <a:cs typeface="Arial MT"/>
              </a:rPr>
              <a:t>e</a:t>
            </a:r>
            <a:r>
              <a:rPr sz="3200" spc="-160" dirty="0">
                <a:latin typeface="Arial MT"/>
                <a:cs typeface="Arial MT"/>
              </a:rPr>
              <a:t> </a:t>
            </a:r>
            <a:r>
              <a:rPr sz="3200" spc="-280" dirty="0">
                <a:latin typeface="Arial MT"/>
                <a:cs typeface="Arial MT"/>
              </a:rPr>
              <a:t>Ric</a:t>
            </a:r>
            <a:r>
              <a:rPr sz="3200" spc="-310" dirty="0">
                <a:latin typeface="Arial MT"/>
                <a:cs typeface="Arial MT"/>
              </a:rPr>
              <a:t>e</a:t>
            </a:r>
            <a:r>
              <a:rPr sz="3200" spc="-315" dirty="0">
                <a:latin typeface="Arial MT"/>
                <a:cs typeface="Arial MT"/>
              </a:rPr>
              <a:t>/Oa</a:t>
            </a:r>
            <a:r>
              <a:rPr sz="3200" spc="-160" dirty="0">
                <a:latin typeface="Arial MT"/>
                <a:cs typeface="Arial MT"/>
              </a:rPr>
              <a:t>t</a:t>
            </a:r>
            <a:r>
              <a:rPr sz="3200" spc="-195" dirty="0">
                <a:latin typeface="Arial MT"/>
                <a:cs typeface="Arial MT"/>
              </a:rPr>
              <a:t> </a:t>
            </a:r>
            <a:r>
              <a:rPr sz="3200" spc="-290" dirty="0">
                <a:latin typeface="Arial MT"/>
                <a:cs typeface="Arial MT"/>
              </a:rPr>
              <a:t>Hul</a:t>
            </a:r>
            <a:r>
              <a:rPr sz="3200" spc="-120" dirty="0">
                <a:latin typeface="Arial MT"/>
                <a:cs typeface="Arial MT"/>
              </a:rPr>
              <a:t>l</a:t>
            </a:r>
            <a:r>
              <a:rPr sz="3200" spc="-295" dirty="0">
                <a:latin typeface="Arial MT"/>
                <a:cs typeface="Arial MT"/>
              </a:rPr>
              <a:t>s</a:t>
            </a:r>
            <a:r>
              <a:rPr sz="3200" spc="-160" dirty="0">
                <a:latin typeface="Arial MT"/>
                <a:cs typeface="Arial MT"/>
              </a:rPr>
              <a:t>, </a:t>
            </a:r>
            <a:r>
              <a:rPr sz="3200" spc="-290" dirty="0">
                <a:latin typeface="Arial MT"/>
                <a:cs typeface="Arial MT"/>
              </a:rPr>
              <a:t>Rice</a:t>
            </a:r>
            <a:r>
              <a:rPr sz="3200" spc="-165" dirty="0">
                <a:latin typeface="Arial MT"/>
                <a:cs typeface="Arial MT"/>
              </a:rPr>
              <a:t> </a:t>
            </a:r>
            <a:r>
              <a:rPr sz="3200" spc="-265" dirty="0">
                <a:latin typeface="Arial MT"/>
                <a:cs typeface="Arial MT"/>
              </a:rPr>
              <a:t>Straw  Chi</a:t>
            </a:r>
            <a:r>
              <a:rPr sz="3200" spc="-280" dirty="0">
                <a:latin typeface="Arial MT"/>
                <a:cs typeface="Arial MT"/>
              </a:rPr>
              <a:t>c</a:t>
            </a:r>
            <a:r>
              <a:rPr sz="3200" spc="-310" dirty="0">
                <a:latin typeface="Arial MT"/>
                <a:cs typeface="Arial MT"/>
              </a:rPr>
              <a:t>ke</a:t>
            </a:r>
            <a:r>
              <a:rPr sz="3200" spc="-315" dirty="0">
                <a:latin typeface="Arial MT"/>
                <a:cs typeface="Arial MT"/>
              </a:rPr>
              <a:t>n</a:t>
            </a:r>
            <a:r>
              <a:rPr sz="3200" spc="-165" dirty="0">
                <a:latin typeface="Arial MT"/>
                <a:cs typeface="Arial MT"/>
              </a:rPr>
              <a:t>/</a:t>
            </a:r>
            <a:r>
              <a:rPr sz="3200" spc="-445" dirty="0">
                <a:latin typeface="Arial MT"/>
                <a:cs typeface="Arial MT"/>
              </a:rPr>
              <a:t>T</a:t>
            </a:r>
            <a:r>
              <a:rPr sz="3200" spc="-260" dirty="0">
                <a:latin typeface="Arial MT"/>
                <a:cs typeface="Arial MT"/>
              </a:rPr>
              <a:t>ur</a:t>
            </a:r>
            <a:r>
              <a:rPr sz="3200" spc="-285" dirty="0">
                <a:latin typeface="Arial MT"/>
                <a:cs typeface="Arial MT"/>
              </a:rPr>
              <a:t>k</a:t>
            </a:r>
            <a:r>
              <a:rPr sz="3200" spc="-325" dirty="0">
                <a:latin typeface="Arial MT"/>
                <a:cs typeface="Arial MT"/>
              </a:rPr>
              <a:t>e</a:t>
            </a:r>
            <a:r>
              <a:rPr sz="3200" spc="-290" dirty="0">
                <a:latin typeface="Arial MT"/>
                <a:cs typeface="Arial MT"/>
              </a:rPr>
              <a:t>y</a:t>
            </a:r>
            <a:r>
              <a:rPr sz="3200" spc="-210" dirty="0">
                <a:latin typeface="Arial MT"/>
                <a:cs typeface="Arial MT"/>
              </a:rPr>
              <a:t> Lit</a:t>
            </a:r>
            <a:r>
              <a:rPr sz="3200" spc="-155" dirty="0">
                <a:latin typeface="Arial MT"/>
                <a:cs typeface="Arial MT"/>
              </a:rPr>
              <a:t>t</a:t>
            </a:r>
            <a:r>
              <a:rPr sz="3200" spc="-260" dirty="0">
                <a:latin typeface="Arial MT"/>
                <a:cs typeface="Arial MT"/>
              </a:rPr>
              <a:t>er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3200" spc="-445" dirty="0">
                <a:latin typeface="Arial MT"/>
                <a:cs typeface="Arial MT"/>
              </a:rPr>
              <a:t>T</a:t>
            </a:r>
            <a:r>
              <a:rPr sz="3200" spc="-280" dirty="0">
                <a:latin typeface="Arial MT"/>
                <a:cs typeface="Arial MT"/>
              </a:rPr>
              <a:t>ree</a:t>
            </a:r>
            <a:r>
              <a:rPr sz="3200" spc="-175" dirty="0">
                <a:latin typeface="Arial MT"/>
                <a:cs typeface="Arial MT"/>
              </a:rPr>
              <a:t> </a:t>
            </a:r>
            <a:r>
              <a:rPr sz="3200" spc="-340" dirty="0">
                <a:latin typeface="Arial MT"/>
                <a:cs typeface="Arial MT"/>
              </a:rPr>
              <a:t>was</a:t>
            </a:r>
            <a:r>
              <a:rPr sz="3200" spc="-155" dirty="0">
                <a:latin typeface="Arial MT"/>
                <a:cs typeface="Arial MT"/>
              </a:rPr>
              <a:t>t</a:t>
            </a:r>
            <a:r>
              <a:rPr sz="3200" spc="-320" dirty="0">
                <a:latin typeface="Arial MT"/>
                <a:cs typeface="Arial MT"/>
              </a:rPr>
              <a:t>e</a:t>
            </a:r>
            <a:r>
              <a:rPr sz="3200" spc="-160" dirty="0">
                <a:latin typeface="Arial MT"/>
                <a:cs typeface="Arial MT"/>
              </a:rPr>
              <a:t> </a:t>
            </a:r>
            <a:r>
              <a:rPr sz="3200" spc="-325" dirty="0">
                <a:latin typeface="Arial MT"/>
                <a:cs typeface="Arial MT"/>
              </a:rPr>
              <a:t>an</a:t>
            </a:r>
            <a:r>
              <a:rPr sz="3200" spc="-320" dirty="0">
                <a:latin typeface="Arial MT"/>
                <a:cs typeface="Arial MT"/>
              </a:rPr>
              <a:t>d</a:t>
            </a:r>
            <a:r>
              <a:rPr sz="3200" spc="-160" dirty="0">
                <a:latin typeface="Arial MT"/>
                <a:cs typeface="Arial MT"/>
              </a:rPr>
              <a:t> </a:t>
            </a:r>
            <a:r>
              <a:rPr sz="3200" spc="-395" dirty="0">
                <a:latin typeface="Arial MT"/>
                <a:cs typeface="Arial MT"/>
              </a:rPr>
              <a:t>S</a:t>
            </a:r>
            <a:r>
              <a:rPr sz="3200" spc="-325" dirty="0">
                <a:latin typeface="Arial MT"/>
                <a:cs typeface="Arial MT"/>
              </a:rPr>
              <a:t>a</a:t>
            </a:r>
            <a:r>
              <a:rPr sz="3200" spc="-415" dirty="0">
                <a:latin typeface="Arial MT"/>
                <a:cs typeface="Arial MT"/>
              </a:rPr>
              <a:t>w</a:t>
            </a:r>
            <a:r>
              <a:rPr sz="3200" spc="-160" dirty="0">
                <a:latin typeface="Arial MT"/>
                <a:cs typeface="Arial MT"/>
              </a:rPr>
              <a:t> </a:t>
            </a:r>
            <a:r>
              <a:rPr sz="3200" spc="-295" dirty="0">
                <a:latin typeface="Arial MT"/>
                <a:cs typeface="Arial MT"/>
              </a:rPr>
              <a:t>Dust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5707" y="3323844"/>
            <a:ext cx="4672584" cy="33055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4883" y="0"/>
            <a:ext cx="1253516" cy="5206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354</Words>
  <Application>Microsoft Office PowerPoint</Application>
  <PresentationFormat>On-screen Show (4:3)</PresentationFormat>
  <Paragraphs>75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SimSun</vt:lpstr>
      <vt:lpstr>Arial</vt:lpstr>
      <vt:lpstr>Arial MT</vt:lpstr>
      <vt:lpstr>Calibri</vt:lpstr>
      <vt:lpstr>Cambria</vt:lpstr>
      <vt:lpstr>Franklin Gothic Medium</vt:lpstr>
      <vt:lpstr>Palatino Linotype</vt:lpstr>
      <vt:lpstr>Tahoma</vt:lpstr>
      <vt:lpstr>Verdana</vt:lpstr>
      <vt:lpstr>Wingdings</vt:lpstr>
      <vt:lpstr>Office Theme</vt:lpstr>
      <vt:lpstr>PowerPoint Presentation</vt:lpstr>
      <vt:lpstr>Go Green –  Save the Earth  reduce Global  Warming</vt:lpstr>
      <vt:lpstr>PowerPoint Presentation</vt:lpstr>
      <vt:lpstr>Renewable energy</vt:lpstr>
      <vt:lpstr>Biomass</vt:lpstr>
      <vt:lpstr>PowerPoint Presentation</vt:lpstr>
      <vt:lpstr>PowerPoint Presentation</vt:lpstr>
      <vt:lpstr>PowerPoint Presentation</vt:lpstr>
      <vt:lpstr>PowerPoint Presentation</vt:lpstr>
      <vt:lpstr>Types of Gasifiers…</vt:lpstr>
      <vt:lpstr>Types of Gasifiers</vt:lpstr>
      <vt:lpstr>Biomass Gasification is the process of conversion of  solid biomass to gaseous form by partial pyrolysis,  oxidation and reduction under sub-stoichiometric  conditions.</vt:lpstr>
      <vt:lpstr>Composition  of Producer  gas</vt:lpstr>
      <vt:lpstr>Producer gas can be used for :</vt:lpstr>
      <vt:lpstr>Thermal Applications</vt:lpstr>
      <vt:lpstr>Thermal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Combination  of Heat and  Power</vt:lpstr>
      <vt:lpstr>for applications in</vt:lpstr>
      <vt:lpstr>PowerPoint Presentation</vt:lpstr>
      <vt:lpstr>PowerPoint Presentation</vt:lpstr>
      <vt:lpstr>Biomass Gasifier based power plants can be built from  25 kW to 3 MW optimally.</vt:lpstr>
      <vt:lpstr>Bye Product Bio char is being touted for soil improvement and  carbon sequestration.</vt:lpstr>
      <vt:lpstr>Is there enough Biomass.?</vt:lpstr>
      <vt:lpstr>Rice Husk</vt:lpstr>
      <vt:lpstr>Sugar Cane  Bagasse Trash</vt:lpstr>
      <vt:lpstr>PowerPoint Presentation</vt:lpstr>
      <vt:lpstr>PowerPoint Presentation</vt:lpstr>
      <vt:lpstr>Re-Char Concept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DELL</cp:lastModifiedBy>
  <cp:revision>1</cp:revision>
  <dcterms:created xsi:type="dcterms:W3CDTF">2023-08-16T03:59:28Z</dcterms:created>
  <dcterms:modified xsi:type="dcterms:W3CDTF">2023-08-16T04:06:37Z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2023-08-16T00:00:00Z</vt:filetime>
  </property>
</Properties>
</file>