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96" r:id="rId2"/>
    <p:sldId id="321" r:id="rId3"/>
    <p:sldId id="314" r:id="rId4"/>
    <p:sldId id="297" r:id="rId5"/>
    <p:sldId id="345" r:id="rId6"/>
    <p:sldId id="267" r:id="rId7"/>
    <p:sldId id="276" r:id="rId8"/>
    <p:sldId id="260" r:id="rId9"/>
    <p:sldId id="261" r:id="rId10"/>
    <p:sldId id="327" r:id="rId11"/>
    <p:sldId id="328" r:id="rId12"/>
    <p:sldId id="262" r:id="rId13"/>
    <p:sldId id="263" r:id="rId14"/>
    <p:sldId id="294" r:id="rId15"/>
    <p:sldId id="295" r:id="rId16"/>
    <p:sldId id="293" r:id="rId17"/>
    <p:sldId id="286" r:id="rId18"/>
    <p:sldId id="319" r:id="rId19"/>
    <p:sldId id="270" r:id="rId20"/>
    <p:sldId id="342" r:id="rId21"/>
    <p:sldId id="343" r:id="rId22"/>
    <p:sldId id="344" r:id="rId23"/>
    <p:sldId id="272" r:id="rId24"/>
    <p:sldId id="273" r:id="rId25"/>
    <p:sldId id="318" r:id="rId26"/>
    <p:sldId id="347" r:id="rId27"/>
    <p:sldId id="292" r:id="rId28"/>
    <p:sldId id="331" r:id="rId29"/>
    <p:sldId id="323" r:id="rId30"/>
    <p:sldId id="330" r:id="rId31"/>
    <p:sldId id="350" r:id="rId32"/>
    <p:sldId id="257" r:id="rId33"/>
    <p:sldId id="300" r:id="rId34"/>
    <p:sldId id="335" r:id="rId35"/>
    <p:sldId id="288" r:id="rId36"/>
    <p:sldId id="348" r:id="rId37"/>
    <p:sldId id="29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713" autoAdjust="0"/>
  </p:normalViewPr>
  <p:slideViewPr>
    <p:cSldViewPr>
      <p:cViewPr>
        <p:scale>
          <a:sx n="51" d="100"/>
          <a:sy n="51" d="100"/>
        </p:scale>
        <p:origin x="1290" y="4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8728A5-3E63-471C-BF8D-98DB529FB9B5}" type="datetimeFigureOut">
              <a:rPr lang="en-US" smtClean="0"/>
              <a:pPr/>
              <a:t>8/13/2024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F32155-5834-4081-95FA-324BADD24A29}" type="slidenum">
              <a:rPr lang="en-US" smtClean="0"/>
              <a:pPr/>
              <a:t>‹#›</a:t>
            </a:fld>
            <a:endParaRPr lang="en-US"/>
          </a:p>
        </p:txBody>
      </p:sp>
    </p:spTree>
    <p:extLst>
      <p:ext uri="{BB962C8B-B14F-4D97-AF65-F5344CB8AC3E}">
        <p14:creationId xmlns:p14="http://schemas.microsoft.com/office/powerpoint/2010/main" val="31185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Welcome to this presentation on how to convert Waste to Value.    Nothing</a:t>
            </a:r>
            <a:r>
              <a:rPr lang="en-IN" baseline="0" dirty="0"/>
              <a:t> is waste until wasted.   In this session we will be discussing how to convert biodegradable waste like Kitchen, Food, Plant, Animal and human waste to energy in an environmental friendly way.   Biogas is a clean, green and renewable energy.</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1</a:t>
            </a:fld>
            <a:endParaRPr lang="en-US"/>
          </a:p>
        </p:txBody>
      </p:sp>
    </p:spTree>
    <p:extLst>
      <p:ext uri="{BB962C8B-B14F-4D97-AF65-F5344CB8AC3E}">
        <p14:creationId xmlns:p14="http://schemas.microsoft.com/office/powerpoint/2010/main" val="16699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Heating in boilers</a:t>
            </a:r>
          </a:p>
        </p:txBody>
      </p:sp>
      <p:sp>
        <p:nvSpPr>
          <p:cNvPr id="4" name="Slide Number Placeholder 3"/>
          <p:cNvSpPr>
            <a:spLocks noGrp="1"/>
          </p:cNvSpPr>
          <p:nvPr>
            <p:ph type="sldNum" sz="quarter" idx="10"/>
          </p:nvPr>
        </p:nvSpPr>
        <p:spPr/>
        <p:txBody>
          <a:bodyPr/>
          <a:lstStyle/>
          <a:p>
            <a:fld id="{0DF32155-5834-4081-95FA-324BADD24A29}" type="slidenum">
              <a:rPr lang="en-US" smtClean="0"/>
              <a:pPr/>
              <a:t>19</a:t>
            </a:fld>
            <a:endParaRPr lang="en-US"/>
          </a:p>
        </p:txBody>
      </p:sp>
    </p:spTree>
    <p:extLst>
      <p:ext uri="{BB962C8B-B14F-4D97-AF65-F5344CB8AC3E}">
        <p14:creationId xmlns:p14="http://schemas.microsoft.com/office/powerpoint/2010/main" val="2511733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Drying</a:t>
            </a:r>
          </a:p>
        </p:txBody>
      </p:sp>
      <p:sp>
        <p:nvSpPr>
          <p:cNvPr id="4" name="Slide Number Placeholder 3"/>
          <p:cNvSpPr>
            <a:spLocks noGrp="1"/>
          </p:cNvSpPr>
          <p:nvPr>
            <p:ph type="sldNum" sz="quarter" idx="10"/>
          </p:nvPr>
        </p:nvSpPr>
        <p:spPr/>
        <p:txBody>
          <a:bodyPr/>
          <a:lstStyle/>
          <a:p>
            <a:fld id="{0DF32155-5834-4081-95FA-324BADD24A29}" type="slidenum">
              <a:rPr lang="en-US" smtClean="0"/>
              <a:pPr/>
              <a:t>20</a:t>
            </a:fld>
            <a:endParaRPr lang="en-US"/>
          </a:p>
        </p:txBody>
      </p:sp>
    </p:spTree>
    <p:extLst>
      <p:ext uri="{BB962C8B-B14F-4D97-AF65-F5344CB8AC3E}">
        <p14:creationId xmlns:p14="http://schemas.microsoft.com/office/powerpoint/2010/main" val="261623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Chilling or</a:t>
            </a:r>
            <a:r>
              <a:rPr lang="en-IN" baseline="0" dirty="0"/>
              <a:t> </a:t>
            </a:r>
            <a:r>
              <a:rPr lang="en-IN" baseline="0" dirty="0" err="1"/>
              <a:t>Airconditioning</a:t>
            </a:r>
            <a:r>
              <a:rPr lang="en-IN" baseline="0" dirty="0"/>
              <a:t> using Vapour adsorption machines.</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21</a:t>
            </a:fld>
            <a:endParaRPr lang="en-US"/>
          </a:p>
        </p:txBody>
      </p:sp>
    </p:spTree>
    <p:extLst>
      <p:ext uri="{BB962C8B-B14F-4D97-AF65-F5344CB8AC3E}">
        <p14:creationId xmlns:p14="http://schemas.microsoft.com/office/powerpoint/2010/main" val="172724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Chilling or</a:t>
            </a:r>
            <a:r>
              <a:rPr lang="en-IN" baseline="0" dirty="0"/>
              <a:t> </a:t>
            </a:r>
            <a:r>
              <a:rPr lang="en-IN" baseline="0" dirty="0" err="1"/>
              <a:t>Airconditioning</a:t>
            </a:r>
            <a:r>
              <a:rPr lang="en-IN" baseline="0" dirty="0"/>
              <a:t> using Vapour adsorption machines.</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22</a:t>
            </a:fld>
            <a:endParaRPr lang="en-US"/>
          </a:p>
        </p:txBody>
      </p:sp>
    </p:spTree>
    <p:extLst>
      <p:ext uri="{BB962C8B-B14F-4D97-AF65-F5344CB8AC3E}">
        <p14:creationId xmlns:p14="http://schemas.microsoft.com/office/powerpoint/2010/main" val="407587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Biogas</a:t>
            </a:r>
            <a:r>
              <a:rPr lang="en-IN" baseline="0" dirty="0"/>
              <a:t> can also used to generate power using gas engines</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23</a:t>
            </a:fld>
            <a:endParaRPr lang="en-US"/>
          </a:p>
        </p:txBody>
      </p:sp>
    </p:spTree>
    <p:extLst>
      <p:ext uri="{BB962C8B-B14F-4D97-AF65-F5344CB8AC3E}">
        <p14:creationId xmlns:p14="http://schemas.microsoft.com/office/powerpoint/2010/main" val="34160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olden times biogas was used to drive automobiles.</a:t>
            </a:r>
          </a:p>
        </p:txBody>
      </p:sp>
      <p:sp>
        <p:nvSpPr>
          <p:cNvPr id="4" name="Slide Number Placeholder 3"/>
          <p:cNvSpPr>
            <a:spLocks noGrp="1"/>
          </p:cNvSpPr>
          <p:nvPr>
            <p:ph type="sldNum" sz="quarter" idx="10"/>
          </p:nvPr>
        </p:nvSpPr>
        <p:spPr/>
        <p:txBody>
          <a:bodyPr/>
          <a:lstStyle/>
          <a:p>
            <a:fld id="{0DF32155-5834-4081-95FA-324BADD24A29}" type="slidenum">
              <a:rPr lang="en-US" smtClean="0"/>
              <a:pPr/>
              <a:t>24</a:t>
            </a:fld>
            <a:endParaRPr lang="en-US"/>
          </a:p>
        </p:txBody>
      </p:sp>
    </p:spTree>
    <p:extLst>
      <p:ext uri="{BB962C8B-B14F-4D97-AF65-F5344CB8AC3E}">
        <p14:creationId xmlns:p14="http://schemas.microsoft.com/office/powerpoint/2010/main" val="1804277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Biogas</a:t>
            </a:r>
            <a:r>
              <a:rPr lang="en-IN" baseline="0" dirty="0"/>
              <a:t> plant is available in standard sizes to handle 50 kg to 2,000 kg/day in HDPE and custom engineered for larger capacity from 1 TPD to 100 TPD</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27</a:t>
            </a:fld>
            <a:endParaRPr lang="en-US"/>
          </a:p>
        </p:txBody>
      </p:sp>
    </p:spTree>
    <p:extLst>
      <p:ext uri="{BB962C8B-B14F-4D97-AF65-F5344CB8AC3E}">
        <p14:creationId xmlns:p14="http://schemas.microsoft.com/office/powerpoint/2010/main" val="412902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Compact size biogas plants can be set up in small areas to handle biodegradable</a:t>
            </a:r>
            <a:r>
              <a:rPr lang="en-IN" baseline="0" dirty="0"/>
              <a:t> waste from the community.    Waste can thus be processed at source without the need for transporting or </a:t>
            </a:r>
            <a:r>
              <a:rPr lang="en-IN" baseline="0" dirty="0" err="1"/>
              <a:t>dummping</a:t>
            </a:r>
            <a:r>
              <a:rPr lang="en-IN" baseline="0" dirty="0"/>
              <a:t> space in a most environmental friendly way and zero pollution.</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33</a:t>
            </a:fld>
            <a:endParaRPr lang="en-US"/>
          </a:p>
        </p:txBody>
      </p:sp>
    </p:spTree>
    <p:extLst>
      <p:ext uri="{BB962C8B-B14F-4D97-AF65-F5344CB8AC3E}">
        <p14:creationId xmlns:p14="http://schemas.microsoft.com/office/powerpoint/2010/main" val="14198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have come through stone age and bronze age to garbage.  Garbage</a:t>
            </a:r>
            <a:r>
              <a:rPr lang="en-IN" baseline="0" dirty="0"/>
              <a:t> today is not handled scientifically leading to water, air and land pollution from land fills.</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2</a:t>
            </a:fld>
            <a:endParaRPr lang="en-US"/>
          </a:p>
        </p:txBody>
      </p:sp>
    </p:spTree>
    <p:extLst>
      <p:ext uri="{BB962C8B-B14F-4D97-AF65-F5344CB8AC3E}">
        <p14:creationId xmlns:p14="http://schemas.microsoft.com/office/powerpoint/2010/main" val="136737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Waste can be </a:t>
            </a:r>
            <a:r>
              <a:rPr lang="en-IN" dirty="0" err="1"/>
              <a:t>segragated</a:t>
            </a:r>
            <a:r>
              <a:rPr lang="en-IN" dirty="0"/>
              <a:t> into Biodegradable and Non-Biodegradable.    The Biodegradable waste can be converted into Biogas and used for thermal applications like cooking, heating, etc.   The Combustible</a:t>
            </a:r>
            <a:r>
              <a:rPr lang="en-IN" baseline="0" dirty="0"/>
              <a:t> waste like Plastic Paper &amp; Rubber, which can be burnt or carbonised and the energy used to generate power or thermal energy or combined heat and power based on need.  The non-Combustibles can be segregated and recycled.</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3</a:t>
            </a:fld>
            <a:endParaRPr lang="en-US"/>
          </a:p>
        </p:txBody>
      </p:sp>
    </p:spTree>
    <p:extLst>
      <p:ext uri="{BB962C8B-B14F-4D97-AF65-F5344CB8AC3E}">
        <p14:creationId xmlns:p14="http://schemas.microsoft.com/office/powerpoint/2010/main" val="325807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average waste generated in per capita is estimated as </a:t>
            </a:r>
            <a:r>
              <a:rPr lang="en-IN" baseline="0" dirty="0"/>
              <a:t>400 grams/day and sewage 150 </a:t>
            </a:r>
            <a:r>
              <a:rPr lang="en-IN" baseline="0" dirty="0" err="1"/>
              <a:t>ltr</a:t>
            </a:r>
            <a:r>
              <a:rPr lang="en-IN" baseline="0" dirty="0"/>
              <a:t>/day.   In an urban area this adds up to unmanageable volume if not planned to be disposed of scientifically.   Chennai generates around 3,500 Tons of Garbage/day.</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4</a:t>
            </a:fld>
            <a:endParaRPr lang="en-US"/>
          </a:p>
        </p:txBody>
      </p:sp>
    </p:spTree>
    <p:extLst>
      <p:ext uri="{BB962C8B-B14F-4D97-AF65-F5344CB8AC3E}">
        <p14:creationId xmlns:p14="http://schemas.microsoft.com/office/powerpoint/2010/main" val="3536813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gas is primarily Methane (65 to 70%)</a:t>
            </a:r>
            <a:r>
              <a:rPr lang="en-IN" baseline="0" dirty="0"/>
              <a:t> </a:t>
            </a:r>
            <a:r>
              <a:rPr lang="en-IN" dirty="0"/>
              <a:t>and Carbon</a:t>
            </a:r>
            <a:r>
              <a:rPr lang="en-IN" baseline="0" dirty="0"/>
              <a:t> Dioxide (30 to 35%).   Biogas does not contain Sulphur and hence it is considered a Clean Fuel.    Biogas can </a:t>
            </a:r>
            <a:r>
              <a:rPr lang="en-IN" dirty="0"/>
              <a:t>safely used </a:t>
            </a:r>
            <a:r>
              <a:rPr lang="en-IN" baseline="0" dirty="0"/>
              <a:t>in thermal applications like</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6</a:t>
            </a:fld>
            <a:endParaRPr lang="en-US"/>
          </a:p>
        </p:txBody>
      </p:sp>
    </p:spTree>
    <p:extLst>
      <p:ext uri="{BB962C8B-B14F-4D97-AF65-F5344CB8AC3E}">
        <p14:creationId xmlns:p14="http://schemas.microsoft.com/office/powerpoint/2010/main" val="362049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Acclaim Green Bio is BARC Patented</a:t>
            </a:r>
            <a:r>
              <a:rPr lang="en-IN" baseline="0" dirty="0"/>
              <a:t> Twin </a:t>
            </a:r>
            <a:r>
              <a:rPr lang="en-IN" baseline="0" dirty="0" err="1"/>
              <a:t>Digestor</a:t>
            </a:r>
            <a:r>
              <a:rPr lang="en-IN" dirty="0"/>
              <a:t> technology that is proven and time tested.    Around </a:t>
            </a:r>
            <a:r>
              <a:rPr lang="en-IN" baseline="0" dirty="0"/>
              <a:t>50 kg LPG equivalent gas is generated/day for an input of 1 TPD.</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15</a:t>
            </a:fld>
            <a:endParaRPr lang="en-US"/>
          </a:p>
        </p:txBody>
      </p:sp>
    </p:spTree>
    <p:extLst>
      <p:ext uri="{BB962C8B-B14F-4D97-AF65-F5344CB8AC3E}">
        <p14:creationId xmlns:p14="http://schemas.microsoft.com/office/powerpoint/2010/main" val="353918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Biodegradable waste is crushed</a:t>
            </a:r>
            <a:r>
              <a:rPr lang="en-IN" baseline="0" dirty="0"/>
              <a:t> and hot water added to make it into a homogeneous material and transferred to a pre-</a:t>
            </a:r>
            <a:r>
              <a:rPr lang="en-IN" baseline="0" dirty="0" err="1"/>
              <a:t>digestor</a:t>
            </a:r>
            <a:r>
              <a:rPr lang="en-IN" baseline="0" dirty="0"/>
              <a:t> by gravity.    The pre-</a:t>
            </a:r>
            <a:r>
              <a:rPr lang="en-IN" baseline="0" dirty="0" err="1"/>
              <a:t>digestor</a:t>
            </a:r>
            <a:r>
              <a:rPr lang="en-IN" baseline="0" dirty="0"/>
              <a:t> aerates and prepares the homogenous waste for biological degradation</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16</a:t>
            </a:fld>
            <a:endParaRPr lang="en-US"/>
          </a:p>
        </p:txBody>
      </p:sp>
    </p:spTree>
    <p:extLst>
      <p:ext uri="{BB962C8B-B14F-4D97-AF65-F5344CB8AC3E}">
        <p14:creationId xmlns:p14="http://schemas.microsoft.com/office/powerpoint/2010/main" val="258085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baseline="0" dirty="0"/>
              <a:t>A gas balloon is provided to store the gas and use as and when need arises.</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17</a:t>
            </a:fld>
            <a:endParaRPr lang="en-US"/>
          </a:p>
        </p:txBody>
      </p:sp>
    </p:spTree>
    <p:extLst>
      <p:ext uri="{BB962C8B-B14F-4D97-AF65-F5344CB8AC3E}">
        <p14:creationId xmlns:p14="http://schemas.microsoft.com/office/powerpoint/2010/main" val="106741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gas is primarily Methane (65 to 70%)</a:t>
            </a:r>
            <a:r>
              <a:rPr lang="en-IN" baseline="0" dirty="0"/>
              <a:t> </a:t>
            </a:r>
            <a:r>
              <a:rPr lang="en-IN" dirty="0"/>
              <a:t>and Carbon</a:t>
            </a:r>
            <a:r>
              <a:rPr lang="en-IN" baseline="0" dirty="0"/>
              <a:t> Dioxide (30 to 35%).   Biogas does not contain Sulphur and hence it is considered a Clean Fuel.    Biogas can </a:t>
            </a:r>
            <a:r>
              <a:rPr lang="en-IN" dirty="0"/>
              <a:t>safely used </a:t>
            </a:r>
            <a:r>
              <a:rPr lang="en-IN" baseline="0" dirty="0"/>
              <a:t>in thermal applications like</a:t>
            </a:r>
            <a:endParaRPr lang="en-IN" dirty="0"/>
          </a:p>
        </p:txBody>
      </p:sp>
      <p:sp>
        <p:nvSpPr>
          <p:cNvPr id="4" name="Slide Number Placeholder 3"/>
          <p:cNvSpPr>
            <a:spLocks noGrp="1"/>
          </p:cNvSpPr>
          <p:nvPr>
            <p:ph type="sldNum" sz="quarter" idx="10"/>
          </p:nvPr>
        </p:nvSpPr>
        <p:spPr/>
        <p:txBody>
          <a:bodyPr/>
          <a:lstStyle/>
          <a:p>
            <a:fld id="{0DF32155-5834-4081-95FA-324BADD24A29}" type="slidenum">
              <a:rPr lang="en-US" smtClean="0"/>
              <a:pPr/>
              <a:t>18</a:t>
            </a:fld>
            <a:endParaRPr lang="en-US"/>
          </a:p>
        </p:txBody>
      </p:sp>
    </p:spTree>
    <p:extLst>
      <p:ext uri="{BB962C8B-B14F-4D97-AF65-F5344CB8AC3E}">
        <p14:creationId xmlns:p14="http://schemas.microsoft.com/office/powerpoint/2010/main" val="36608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194D04-5FD9-4DBF-90F4-4FC68100F4EE}"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C7BBE4-5933-45BA-A7C7-BA4FBB10A4BC}"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92D41-425E-4CA8-A235-4F1710236867}"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25B79C-69C5-4415-82BE-4E312987EDCE}"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C6AD2-B69D-4BF3-A0B7-4311DB3F759B}" type="datetime1">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D0D5E9-860F-4365-90AF-C5315E3662E2}"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021B6E-4379-42B1-8BFF-3235525D311B}" type="datetime1">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7042A6-68FF-4574-BADF-9563E7B579E1}" type="datetime1">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FA7DB-150C-47FC-B8D8-A93274AA6104}" type="datetime1">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2D9075-574F-4A7C-A400-278374EA9105}"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E3417F-58BC-44BA-AF29-A1529C722844}" type="datetime1">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EF234-D3E4-4905-AC79-2497035689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BA8CB-C587-4B6D-9034-ED5201FFCE91}" type="datetime1">
              <a:rPr lang="en-US" smtClean="0"/>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EF234-D3E4-4905-AC79-2497035689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eg"/><Relationship Id="rId5" Type="http://schemas.openxmlformats.org/officeDocument/2006/relationships/image" Target="../media/image54.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3539926" y="734839"/>
            <a:ext cx="4176465" cy="1470025"/>
          </a:xfrm>
        </p:spPr>
        <p:txBody>
          <a:bodyPr>
            <a:normAutofit/>
          </a:bodyPr>
          <a:lstStyle/>
          <a:p>
            <a:r>
              <a:rPr lang="en-US" b="1" dirty="0">
                <a:solidFill>
                  <a:srgbClr val="00B050"/>
                </a:solidFill>
              </a:rPr>
              <a:t>Bio Energy</a:t>
            </a:r>
            <a:br>
              <a:rPr lang="en-US" b="1" dirty="0">
                <a:solidFill>
                  <a:srgbClr val="00B050"/>
                </a:solidFill>
              </a:rPr>
            </a:br>
            <a:r>
              <a:rPr lang="en-US" i="1" dirty="0"/>
              <a:t>from</a:t>
            </a:r>
            <a:endParaRPr lang="en-US" b="1" dirty="0">
              <a:solidFill>
                <a:srgbClr val="00B050"/>
              </a:solidFill>
            </a:endParaRPr>
          </a:p>
        </p:txBody>
      </p:sp>
      <p:pic>
        <p:nvPicPr>
          <p:cNvPr id="9" name="Picture 3"/>
          <p:cNvPicPr>
            <a:picLocks noChangeAspect="1" noChangeArrowheads="1"/>
          </p:cNvPicPr>
          <p:nvPr/>
        </p:nvPicPr>
        <p:blipFill>
          <a:blip r:embed="rId3" cstate="print"/>
          <a:srcRect/>
          <a:stretch>
            <a:fillRect/>
          </a:stretch>
        </p:blipFill>
        <p:spPr bwMode="auto">
          <a:xfrm>
            <a:off x="566230" y="630618"/>
            <a:ext cx="1526652" cy="1574246"/>
          </a:xfrm>
          <a:prstGeom prst="rect">
            <a:avLst/>
          </a:prstGeom>
          <a:noFill/>
          <a:ln w="9525">
            <a:noFill/>
            <a:miter lim="800000"/>
            <a:headEnd/>
            <a:tailEnd/>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86534"/>
            <a:ext cx="17240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296" y="2171526"/>
            <a:ext cx="61817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8258" y="2640533"/>
            <a:ext cx="6019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1.jpeg">
            <a:extLst>
              <a:ext uri="{FF2B5EF4-FFF2-40B4-BE49-F238E27FC236}">
                <a16:creationId xmlns:a16="http://schemas.microsoft.com/office/drawing/2014/main" id="{1E052614-57AB-1A0E-84E7-499116F16E35}"/>
              </a:ext>
            </a:extLst>
          </p:cNvPr>
          <p:cNvPicPr>
            <a:picLocks noChangeAspect="1"/>
          </p:cNvPicPr>
          <p:nvPr/>
        </p:nvPicPr>
        <p:blipFill>
          <a:blip r:embed="rId7" cstate="print"/>
          <a:stretch>
            <a:fillRect/>
          </a:stretch>
        </p:blipFill>
        <p:spPr>
          <a:xfrm>
            <a:off x="7214423" y="181038"/>
            <a:ext cx="1003935" cy="4038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2332037"/>
            <a:ext cx="4042792" cy="3240103"/>
          </a:xfrm>
        </p:spPr>
        <p:txBody>
          <a:bodyPr>
            <a:normAutofit/>
          </a:bodyPr>
          <a:lstStyle/>
          <a:p>
            <a:pPr>
              <a:buNone/>
            </a:pPr>
            <a:r>
              <a:rPr lang="en-US" sz="4000" b="1" dirty="0">
                <a:solidFill>
                  <a:schemeClr val="accent2">
                    <a:lumMod val="75000"/>
                  </a:schemeClr>
                </a:solidFill>
              </a:rPr>
              <a:t>Animal waste </a:t>
            </a:r>
          </a:p>
          <a:p>
            <a:pPr>
              <a:buNone/>
            </a:pPr>
            <a:endParaRPr lang="en-US" sz="4000" b="1" dirty="0">
              <a:solidFill>
                <a:schemeClr val="accent2">
                  <a:lumMod val="75000"/>
                </a:schemeClr>
              </a:solidFill>
            </a:endParaRPr>
          </a:p>
          <a:p>
            <a:pPr>
              <a:buNone/>
            </a:pPr>
            <a:r>
              <a:rPr lang="en-US" sz="4000" b="1" dirty="0">
                <a:solidFill>
                  <a:schemeClr val="accent2">
                    <a:lumMod val="75000"/>
                  </a:schemeClr>
                </a:solidFill>
              </a:rPr>
              <a:t>	</a:t>
            </a:r>
            <a:r>
              <a:rPr lang="en-US" dirty="0"/>
              <a:t>Cow dung, Chicken/fish litter</a:t>
            </a:r>
          </a:p>
        </p:txBody>
      </p:sp>
      <p:sp>
        <p:nvSpPr>
          <p:cNvPr id="4" name="Title 1"/>
          <p:cNvSpPr>
            <a:spLocks noGrp="1"/>
          </p:cNvSpPr>
          <p:nvPr>
            <p:ph type="title"/>
          </p:nvPr>
        </p:nvSpPr>
        <p:spPr/>
        <p:txBody>
          <a:bodyPr>
            <a:normAutofit/>
          </a:bodyPr>
          <a:lstStyle/>
          <a:p>
            <a:r>
              <a:rPr lang="en-US" b="1" dirty="0">
                <a:solidFill>
                  <a:srgbClr val="00B050"/>
                </a:solidFill>
              </a:rPr>
              <a:t>Source of Fast </a:t>
            </a:r>
            <a:r>
              <a:rPr lang="en-US" b="1" i="1" dirty="0">
                <a:solidFill>
                  <a:srgbClr val="00B050"/>
                </a:solidFill>
              </a:rPr>
              <a:t>Degradable waste</a:t>
            </a:r>
          </a:p>
        </p:txBody>
      </p:sp>
      <p:pic>
        <p:nvPicPr>
          <p:cNvPr id="5122" name="Picture 2" descr="Mega Calf Rally, Chalikara, Perambra (07.04.2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794" y="1700808"/>
            <a:ext cx="3342831" cy="22263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794" y="4125342"/>
            <a:ext cx="3368610" cy="18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1.jpeg">
            <a:extLst>
              <a:ext uri="{FF2B5EF4-FFF2-40B4-BE49-F238E27FC236}">
                <a16:creationId xmlns:a16="http://schemas.microsoft.com/office/drawing/2014/main" id="{B0BAC161-551C-0E27-A522-D16180B3A6A6}"/>
              </a:ext>
            </a:extLst>
          </p:cNvPr>
          <p:cNvPicPr>
            <a:picLocks noChangeAspect="1"/>
          </p:cNvPicPr>
          <p:nvPr/>
        </p:nvPicPr>
        <p:blipFill>
          <a:blip r:embed="rId4" cstate="print"/>
          <a:stretch>
            <a:fillRect/>
          </a:stretch>
        </p:blipFill>
        <p:spPr>
          <a:xfrm>
            <a:off x="7079469" y="72708"/>
            <a:ext cx="1003935" cy="403860"/>
          </a:xfrm>
          <a:prstGeom prst="rect">
            <a:avLst/>
          </a:prstGeom>
        </p:spPr>
      </p:pic>
    </p:spTree>
    <p:extLst>
      <p:ext uri="{BB962C8B-B14F-4D97-AF65-F5344CB8AC3E}">
        <p14:creationId xmlns:p14="http://schemas.microsoft.com/office/powerpoint/2010/main" val="14969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39372"/>
            <a:ext cx="4618856" cy="4525963"/>
          </a:xfrm>
        </p:spPr>
        <p:txBody>
          <a:bodyPr>
            <a:normAutofit/>
          </a:bodyPr>
          <a:lstStyle/>
          <a:p>
            <a:pPr>
              <a:buNone/>
            </a:pPr>
            <a:r>
              <a:rPr lang="en-US" sz="4000" b="1" dirty="0">
                <a:solidFill>
                  <a:schemeClr val="accent2">
                    <a:lumMod val="75000"/>
                  </a:schemeClr>
                </a:solidFill>
              </a:rPr>
              <a:t>Human waste</a:t>
            </a:r>
            <a:endParaRPr lang="en-US" dirty="0"/>
          </a:p>
          <a:p>
            <a:pPr>
              <a:buNone/>
            </a:pPr>
            <a:r>
              <a:rPr lang="en-US" dirty="0"/>
              <a:t>	Stool &amp; urine</a:t>
            </a:r>
          </a:p>
          <a:p>
            <a:pPr>
              <a:buNone/>
            </a:pPr>
            <a:r>
              <a:rPr lang="en-US" sz="2800" i="1" dirty="0">
                <a:solidFill>
                  <a:schemeClr val="tx2">
                    <a:lumMod val="75000"/>
                  </a:schemeClr>
                </a:solidFill>
              </a:rPr>
              <a:t>	</a:t>
            </a:r>
            <a:r>
              <a:rPr lang="en-US" sz="2400" i="1" dirty="0">
                <a:solidFill>
                  <a:schemeClr val="accent3">
                    <a:lumMod val="75000"/>
                  </a:schemeClr>
                </a:solidFill>
              </a:rPr>
              <a:t>(chemical free flushing should be ensured, else it will destroy the bacteria that aids digestion)</a:t>
            </a:r>
          </a:p>
        </p:txBody>
      </p:sp>
      <p:sp>
        <p:nvSpPr>
          <p:cNvPr id="4" name="Title 1"/>
          <p:cNvSpPr>
            <a:spLocks noGrp="1"/>
          </p:cNvSpPr>
          <p:nvPr>
            <p:ph type="title"/>
          </p:nvPr>
        </p:nvSpPr>
        <p:spPr/>
        <p:txBody>
          <a:bodyPr>
            <a:normAutofit/>
          </a:bodyPr>
          <a:lstStyle/>
          <a:p>
            <a:r>
              <a:rPr lang="en-US" b="1" dirty="0">
                <a:solidFill>
                  <a:srgbClr val="00B050"/>
                </a:solidFill>
              </a:rPr>
              <a:t>Source of Fast </a:t>
            </a:r>
            <a:r>
              <a:rPr lang="en-US" b="1" i="1" dirty="0">
                <a:solidFill>
                  <a:srgbClr val="00B050"/>
                </a:solidFill>
              </a:rPr>
              <a:t>Degradable waste</a:t>
            </a:r>
          </a:p>
        </p:txBody>
      </p:sp>
      <p:pic>
        <p:nvPicPr>
          <p:cNvPr id="7169" name="Picture 1"/>
          <p:cNvPicPr>
            <a:picLocks noChangeAspect="1" noChangeArrowheads="1"/>
          </p:cNvPicPr>
          <p:nvPr/>
        </p:nvPicPr>
        <p:blipFill>
          <a:blip r:embed="rId2" cstate="print"/>
          <a:srcRect/>
          <a:stretch>
            <a:fillRect/>
          </a:stretch>
        </p:blipFill>
        <p:spPr bwMode="auto">
          <a:xfrm>
            <a:off x="5220072" y="1988840"/>
            <a:ext cx="3024336" cy="3792421"/>
          </a:xfrm>
          <a:prstGeom prst="rect">
            <a:avLst/>
          </a:prstGeom>
          <a:noFill/>
          <a:ln w="9525">
            <a:noFill/>
            <a:miter lim="800000"/>
            <a:headEnd/>
            <a:tailEnd/>
          </a:ln>
        </p:spPr>
      </p:pic>
      <p:pic>
        <p:nvPicPr>
          <p:cNvPr id="2" name="image1.jpeg">
            <a:extLst>
              <a:ext uri="{FF2B5EF4-FFF2-40B4-BE49-F238E27FC236}">
                <a16:creationId xmlns:a16="http://schemas.microsoft.com/office/drawing/2014/main" id="{E5EEFE36-B9CC-01F6-09AC-590C02550454}"/>
              </a:ext>
            </a:extLst>
          </p:cNvPr>
          <p:cNvPicPr>
            <a:picLocks noChangeAspect="1"/>
          </p:cNvPicPr>
          <p:nvPr/>
        </p:nvPicPr>
        <p:blipFill>
          <a:blip r:embed="rId3" cstate="print"/>
          <a:stretch>
            <a:fillRect/>
          </a:stretch>
        </p:blipFill>
        <p:spPr>
          <a:xfrm>
            <a:off x="7884368" y="274638"/>
            <a:ext cx="1003935" cy="403860"/>
          </a:xfrm>
          <a:prstGeom prst="rect">
            <a:avLst/>
          </a:prstGeom>
        </p:spPr>
      </p:pic>
    </p:spTree>
    <p:extLst>
      <p:ext uri="{BB962C8B-B14F-4D97-AF65-F5344CB8AC3E}">
        <p14:creationId xmlns:p14="http://schemas.microsoft.com/office/powerpoint/2010/main" val="203466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988840"/>
            <a:ext cx="4032448" cy="4525963"/>
          </a:xfrm>
        </p:spPr>
        <p:txBody>
          <a:bodyPr/>
          <a:lstStyle/>
          <a:p>
            <a:pPr>
              <a:buNone/>
            </a:pPr>
            <a:r>
              <a:rPr lang="en-US" dirty="0"/>
              <a:t>	</a:t>
            </a:r>
            <a:r>
              <a:rPr lang="en-US" sz="4000" b="1" dirty="0" err="1">
                <a:solidFill>
                  <a:schemeClr val="accent2">
                    <a:lumMod val="75000"/>
                  </a:schemeClr>
                </a:solidFill>
              </a:rPr>
              <a:t>Agri</a:t>
            </a:r>
            <a:r>
              <a:rPr lang="en-US" sz="4000" b="1" dirty="0">
                <a:solidFill>
                  <a:schemeClr val="accent2">
                    <a:lumMod val="75000"/>
                  </a:schemeClr>
                </a:solidFill>
              </a:rPr>
              <a:t> waste </a:t>
            </a:r>
            <a:r>
              <a:rPr lang="en-US" dirty="0"/>
              <a:t>– </a:t>
            </a:r>
          </a:p>
          <a:p>
            <a:pPr>
              <a:buNone/>
            </a:pPr>
            <a:r>
              <a:rPr lang="en-US" dirty="0"/>
              <a:t>	grass and garden trims, dry leaves, saw dust, rice husk…</a:t>
            </a:r>
          </a:p>
        </p:txBody>
      </p:sp>
      <p:sp>
        <p:nvSpPr>
          <p:cNvPr id="4" name="Title 1"/>
          <p:cNvSpPr>
            <a:spLocks noGrp="1"/>
          </p:cNvSpPr>
          <p:nvPr>
            <p:ph type="title"/>
          </p:nvPr>
        </p:nvSpPr>
        <p:spPr/>
        <p:txBody>
          <a:bodyPr>
            <a:normAutofit/>
          </a:bodyPr>
          <a:lstStyle/>
          <a:p>
            <a:r>
              <a:rPr lang="en-US" b="1" dirty="0">
                <a:solidFill>
                  <a:srgbClr val="00B050"/>
                </a:solidFill>
              </a:rPr>
              <a:t>Source of Slow </a:t>
            </a:r>
            <a:r>
              <a:rPr lang="en-US" b="1" i="1" dirty="0">
                <a:solidFill>
                  <a:srgbClr val="00B050"/>
                </a:solidFill>
              </a:rPr>
              <a:t>Degradable waste</a:t>
            </a:r>
          </a:p>
        </p:txBody>
      </p:sp>
      <p:pic>
        <p:nvPicPr>
          <p:cNvPr id="10242" name="Picture 2" descr="agricultural-wastes.jpg"/>
          <p:cNvPicPr>
            <a:picLocks noChangeAspect="1" noChangeArrowheads="1"/>
          </p:cNvPicPr>
          <p:nvPr/>
        </p:nvPicPr>
        <p:blipFill>
          <a:blip r:embed="rId2" cstate="print"/>
          <a:srcRect/>
          <a:stretch>
            <a:fillRect/>
          </a:stretch>
        </p:blipFill>
        <p:spPr bwMode="auto">
          <a:xfrm>
            <a:off x="5262986" y="1844824"/>
            <a:ext cx="2683204" cy="2232248"/>
          </a:xfrm>
          <a:prstGeom prst="rect">
            <a:avLst/>
          </a:prstGeom>
          <a:noFill/>
        </p:spPr>
      </p:pic>
      <p:pic>
        <p:nvPicPr>
          <p:cNvPr id="10250" name="Picture 10" descr="El costo de la materia prima es... ¡gratis!"/>
          <p:cNvPicPr>
            <a:picLocks noChangeAspect="1" noChangeArrowheads="1"/>
          </p:cNvPicPr>
          <p:nvPr/>
        </p:nvPicPr>
        <p:blipFill>
          <a:blip r:embed="rId3" cstate="print"/>
          <a:srcRect/>
          <a:stretch>
            <a:fillRect/>
          </a:stretch>
        </p:blipFill>
        <p:spPr bwMode="auto">
          <a:xfrm>
            <a:off x="5220072" y="4221088"/>
            <a:ext cx="2791633" cy="2088232"/>
          </a:xfrm>
          <a:prstGeom prst="rect">
            <a:avLst/>
          </a:prstGeom>
          <a:noFill/>
        </p:spPr>
      </p:pic>
      <p:sp>
        <p:nvSpPr>
          <p:cNvPr id="2" name="Rectangle 1">
            <a:extLst>
              <a:ext uri="{FF2B5EF4-FFF2-40B4-BE49-F238E27FC236}">
                <a16:creationId xmlns:a16="http://schemas.microsoft.com/office/drawing/2014/main" id="{80E02838-F10E-4B9E-A1B3-9DB462DEFC85}"/>
              </a:ext>
            </a:extLst>
          </p:cNvPr>
          <p:cNvSpPr/>
          <p:nvPr/>
        </p:nvSpPr>
        <p:spPr>
          <a:xfrm>
            <a:off x="323528" y="5037475"/>
            <a:ext cx="4824536" cy="1477328"/>
          </a:xfrm>
          <a:prstGeom prst="rect">
            <a:avLst/>
          </a:prstGeom>
        </p:spPr>
        <p:txBody>
          <a:bodyPr wrap="square">
            <a:spAutoFit/>
          </a:bodyPr>
          <a:lstStyle/>
          <a:p>
            <a:r>
              <a:rPr lang="en-US" dirty="0">
                <a:solidFill>
                  <a:srgbClr val="FF0000"/>
                </a:solidFill>
              </a:rPr>
              <a:t>Whether Commercial Crop or Food Crop only</a:t>
            </a:r>
          </a:p>
          <a:p>
            <a:r>
              <a:rPr lang="en-US" dirty="0">
                <a:solidFill>
                  <a:srgbClr val="FF0000"/>
                </a:solidFill>
              </a:rPr>
              <a:t>&lt;30% is useful product the rest is wasted. </a:t>
            </a:r>
          </a:p>
          <a:p>
            <a:r>
              <a:rPr lang="en-US" dirty="0">
                <a:solidFill>
                  <a:srgbClr val="FF0000"/>
                </a:solidFill>
              </a:rPr>
              <a:t>This waste is a resource which we are destroying by burning or mulching contributing to Global Warming.</a:t>
            </a:r>
            <a:endParaRPr lang="en-IN" dirty="0">
              <a:solidFill>
                <a:srgbClr val="FF0000"/>
              </a:solidFill>
            </a:endParaRPr>
          </a:p>
        </p:txBody>
      </p:sp>
      <p:pic>
        <p:nvPicPr>
          <p:cNvPr id="5" name="image1.jpeg">
            <a:extLst>
              <a:ext uri="{FF2B5EF4-FFF2-40B4-BE49-F238E27FC236}">
                <a16:creationId xmlns:a16="http://schemas.microsoft.com/office/drawing/2014/main" id="{8FDFF8A9-3A8B-BF14-9496-7DE4A38718D4}"/>
              </a:ext>
            </a:extLst>
          </p:cNvPr>
          <p:cNvPicPr>
            <a:picLocks noChangeAspect="1"/>
          </p:cNvPicPr>
          <p:nvPr/>
        </p:nvPicPr>
        <p:blipFill>
          <a:blip r:embed="rId4" cstate="print"/>
          <a:stretch>
            <a:fillRect/>
          </a:stretch>
        </p:blipFill>
        <p:spPr>
          <a:xfrm>
            <a:off x="7236296" y="39239"/>
            <a:ext cx="1003935" cy="4038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332037"/>
            <a:ext cx="4186808" cy="3761259"/>
          </a:xfrm>
        </p:spPr>
        <p:txBody>
          <a:bodyPr/>
          <a:lstStyle/>
          <a:p>
            <a:r>
              <a:rPr lang="en-US" sz="4000" b="1" dirty="0">
                <a:solidFill>
                  <a:schemeClr val="accent2">
                    <a:lumMod val="75000"/>
                  </a:schemeClr>
                </a:solidFill>
              </a:rPr>
              <a:t>Waste paper </a:t>
            </a:r>
            <a:r>
              <a:rPr lang="en-US" dirty="0"/>
              <a:t>– </a:t>
            </a:r>
          </a:p>
          <a:p>
            <a:pPr>
              <a:buNone/>
            </a:pPr>
            <a:r>
              <a:rPr lang="en-US" dirty="0"/>
              <a:t>	</a:t>
            </a:r>
          </a:p>
          <a:p>
            <a:pPr>
              <a:buNone/>
            </a:pPr>
            <a:r>
              <a:rPr lang="en-US" dirty="0"/>
              <a:t>	Should be shredded and mixed with cow dung</a:t>
            </a:r>
          </a:p>
        </p:txBody>
      </p:sp>
      <p:sp>
        <p:nvSpPr>
          <p:cNvPr id="4" name="Title 1"/>
          <p:cNvSpPr>
            <a:spLocks noGrp="1"/>
          </p:cNvSpPr>
          <p:nvPr>
            <p:ph type="title"/>
          </p:nvPr>
        </p:nvSpPr>
        <p:spPr/>
        <p:txBody>
          <a:bodyPr>
            <a:normAutofit/>
          </a:bodyPr>
          <a:lstStyle/>
          <a:p>
            <a:r>
              <a:rPr lang="en-US" b="1" dirty="0">
                <a:solidFill>
                  <a:srgbClr val="00B050"/>
                </a:solidFill>
              </a:rPr>
              <a:t>Source of Slow </a:t>
            </a:r>
            <a:r>
              <a:rPr lang="en-US" b="1" i="1" dirty="0">
                <a:solidFill>
                  <a:srgbClr val="00B050"/>
                </a:solidFill>
              </a:rPr>
              <a:t>Degradable waste</a:t>
            </a:r>
          </a:p>
        </p:txBody>
      </p:sp>
      <p:pic>
        <p:nvPicPr>
          <p:cNvPr id="9218" name="Picture 2" descr="... peanuts peanuts shredded paper shredder shredders shredding paper"/>
          <p:cNvPicPr>
            <a:picLocks noChangeAspect="1" noChangeArrowheads="1"/>
          </p:cNvPicPr>
          <p:nvPr/>
        </p:nvPicPr>
        <p:blipFill>
          <a:blip r:embed="rId2" cstate="print"/>
          <a:srcRect/>
          <a:stretch>
            <a:fillRect/>
          </a:stretch>
        </p:blipFill>
        <p:spPr bwMode="auto">
          <a:xfrm>
            <a:off x="4929190" y="2786058"/>
            <a:ext cx="3557498" cy="2592288"/>
          </a:xfrm>
          <a:prstGeom prst="rect">
            <a:avLst/>
          </a:prstGeom>
          <a:noFill/>
        </p:spPr>
      </p:pic>
      <p:pic>
        <p:nvPicPr>
          <p:cNvPr id="2" name="image1.jpeg">
            <a:extLst>
              <a:ext uri="{FF2B5EF4-FFF2-40B4-BE49-F238E27FC236}">
                <a16:creationId xmlns:a16="http://schemas.microsoft.com/office/drawing/2014/main" id="{F9BB0317-82B4-D58D-8F47-558A8392B2D2}"/>
              </a:ext>
            </a:extLst>
          </p:cNvPr>
          <p:cNvPicPr>
            <a:picLocks noChangeAspect="1"/>
          </p:cNvPicPr>
          <p:nvPr/>
        </p:nvPicPr>
        <p:blipFill>
          <a:blip r:embed="rId3" cstate="print"/>
          <a:stretch>
            <a:fillRect/>
          </a:stretch>
        </p:blipFill>
        <p:spPr>
          <a:xfrm>
            <a:off x="7984720" y="0"/>
            <a:ext cx="1003935" cy="4038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3"/>
            <a:ext cx="4042792" cy="3600400"/>
          </a:xfrm>
        </p:spPr>
        <p:txBody>
          <a:bodyPr/>
          <a:lstStyle/>
          <a:p>
            <a:pPr>
              <a:buNone/>
            </a:pPr>
            <a:r>
              <a:rPr lang="en-US" sz="4000" b="1" dirty="0">
                <a:solidFill>
                  <a:schemeClr val="accent2">
                    <a:lumMod val="75000"/>
                  </a:schemeClr>
                </a:solidFill>
              </a:rPr>
              <a:t>	Municipal Solid Waste (MSW) </a:t>
            </a:r>
          </a:p>
          <a:p>
            <a:pPr>
              <a:buNone/>
            </a:pPr>
            <a:endParaRPr lang="en-US" dirty="0"/>
          </a:p>
          <a:p>
            <a:pPr>
              <a:buNone/>
            </a:pPr>
            <a:r>
              <a:rPr lang="en-US" dirty="0"/>
              <a:t>	Bio-degradable waste segregated from MSW</a:t>
            </a:r>
          </a:p>
        </p:txBody>
      </p:sp>
      <p:sp>
        <p:nvSpPr>
          <p:cNvPr id="4" name="Title 1"/>
          <p:cNvSpPr>
            <a:spLocks noGrp="1"/>
          </p:cNvSpPr>
          <p:nvPr>
            <p:ph type="title"/>
          </p:nvPr>
        </p:nvSpPr>
        <p:spPr/>
        <p:txBody>
          <a:bodyPr>
            <a:normAutofit fontScale="90000"/>
          </a:bodyPr>
          <a:lstStyle/>
          <a:p>
            <a:r>
              <a:rPr lang="en-US" b="1" dirty="0">
                <a:solidFill>
                  <a:srgbClr val="00B050"/>
                </a:solidFill>
              </a:rPr>
              <a:t>Source of Mixed </a:t>
            </a:r>
            <a:r>
              <a:rPr lang="en-US" b="1" i="1" dirty="0">
                <a:solidFill>
                  <a:srgbClr val="00B050"/>
                </a:solidFill>
              </a:rPr>
              <a:t>Degradable waste</a:t>
            </a:r>
          </a:p>
        </p:txBody>
      </p:sp>
      <p:pic>
        <p:nvPicPr>
          <p:cNvPr id="6" name="Picture 3"/>
          <p:cNvPicPr>
            <a:picLocks noChangeAspect="1" noChangeArrowheads="1"/>
          </p:cNvPicPr>
          <p:nvPr/>
        </p:nvPicPr>
        <p:blipFill>
          <a:blip r:embed="rId2" cstate="print"/>
          <a:srcRect/>
          <a:stretch>
            <a:fillRect/>
          </a:stretch>
        </p:blipFill>
        <p:spPr bwMode="auto">
          <a:xfrm>
            <a:off x="5004048" y="1484784"/>
            <a:ext cx="3528392" cy="4797375"/>
          </a:xfrm>
          <a:prstGeom prst="rect">
            <a:avLst/>
          </a:prstGeom>
          <a:noFill/>
          <a:ln w="9525">
            <a:noFill/>
            <a:miter lim="800000"/>
            <a:headEnd/>
            <a:tailEnd/>
          </a:ln>
          <a:effectLst/>
        </p:spPr>
      </p:pic>
      <p:pic>
        <p:nvPicPr>
          <p:cNvPr id="2" name="image1.jpeg">
            <a:extLst>
              <a:ext uri="{FF2B5EF4-FFF2-40B4-BE49-F238E27FC236}">
                <a16:creationId xmlns:a16="http://schemas.microsoft.com/office/drawing/2014/main" id="{513DF713-B469-9DA3-5E4F-E67B529EFC52}"/>
              </a:ext>
            </a:extLst>
          </p:cNvPr>
          <p:cNvPicPr>
            <a:picLocks noChangeAspect="1"/>
          </p:cNvPicPr>
          <p:nvPr/>
        </p:nvPicPr>
        <p:blipFill>
          <a:blip r:embed="rId3" cstate="print"/>
          <a:stretch>
            <a:fillRect/>
          </a:stretch>
        </p:blipFill>
        <p:spPr>
          <a:xfrm>
            <a:off x="7236296" y="110338"/>
            <a:ext cx="1003935" cy="4038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87624" y="981913"/>
            <a:ext cx="7162626" cy="3948627"/>
          </a:xfrm>
          <a:prstGeom prst="rect">
            <a:avLst/>
          </a:prstGeom>
        </p:spPr>
      </p:pic>
      <p:sp>
        <p:nvSpPr>
          <p:cNvPr id="2" name="Rectangle 1"/>
          <p:cNvSpPr/>
          <p:nvPr/>
        </p:nvSpPr>
        <p:spPr>
          <a:xfrm>
            <a:off x="1268691" y="5229756"/>
            <a:ext cx="6606617" cy="646331"/>
          </a:xfrm>
          <a:prstGeom prst="rect">
            <a:avLst/>
          </a:prstGeom>
        </p:spPr>
        <p:txBody>
          <a:bodyPr wrap="none">
            <a:spAutoFit/>
          </a:bodyPr>
          <a:lstStyle/>
          <a:p>
            <a:pPr algn="ctr"/>
            <a:r>
              <a:rPr lang="en-US" dirty="0">
                <a:solidFill>
                  <a:srgbClr val="FF0000"/>
                </a:solidFill>
              </a:rPr>
              <a:t>Did you know 1 Ton of waste generated/day can save up to</a:t>
            </a:r>
          </a:p>
          <a:p>
            <a:r>
              <a:rPr lang="en-US" dirty="0">
                <a:solidFill>
                  <a:srgbClr val="FF0000"/>
                </a:solidFill>
              </a:rPr>
              <a:t>1,000 Commercial cylinders of 19 kg/year.  What a waste of resource</a:t>
            </a:r>
            <a:endParaRPr lang="en-IN" dirty="0">
              <a:solidFill>
                <a:srgbClr val="FF0000"/>
              </a:solidFill>
            </a:endParaRPr>
          </a:p>
        </p:txBody>
      </p:sp>
      <p:pic>
        <p:nvPicPr>
          <p:cNvPr id="3" name="image1.jpeg">
            <a:extLst>
              <a:ext uri="{FF2B5EF4-FFF2-40B4-BE49-F238E27FC236}">
                <a16:creationId xmlns:a16="http://schemas.microsoft.com/office/drawing/2014/main" id="{BE6EA856-DE8E-8C2F-58F6-D6225357149F}"/>
              </a:ext>
            </a:extLst>
          </p:cNvPr>
          <p:cNvPicPr>
            <a:picLocks noChangeAspect="1"/>
          </p:cNvPicPr>
          <p:nvPr/>
        </p:nvPicPr>
        <p:blipFill>
          <a:blip r:embed="rId4" cstate="print"/>
          <a:stretch>
            <a:fillRect/>
          </a:stretch>
        </p:blipFill>
        <p:spPr>
          <a:xfrm>
            <a:off x="7875308" y="0"/>
            <a:ext cx="1003935" cy="4038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357290" y="471470"/>
            <a:ext cx="208823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Flow Chart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 name="Picture 1">
            <a:extLst>
              <a:ext uri="{FF2B5EF4-FFF2-40B4-BE49-F238E27FC236}">
                <a16:creationId xmlns:a16="http://schemas.microsoft.com/office/drawing/2014/main" id="{8872DC99-4BE6-4E75-AB75-2D66A9E2C3DA}"/>
              </a:ext>
            </a:extLst>
          </p:cNvPr>
          <p:cNvPicPr>
            <a:picLocks noChangeAspect="1"/>
          </p:cNvPicPr>
          <p:nvPr/>
        </p:nvPicPr>
        <p:blipFill>
          <a:blip r:embed="rId3"/>
          <a:stretch>
            <a:fillRect/>
          </a:stretch>
        </p:blipFill>
        <p:spPr>
          <a:xfrm>
            <a:off x="979169" y="1259205"/>
            <a:ext cx="6181725" cy="4743450"/>
          </a:xfrm>
          <a:prstGeom prst="rect">
            <a:avLst/>
          </a:prstGeom>
        </p:spPr>
      </p:pic>
      <p:pic>
        <p:nvPicPr>
          <p:cNvPr id="3" name="image1.jpeg">
            <a:extLst>
              <a:ext uri="{FF2B5EF4-FFF2-40B4-BE49-F238E27FC236}">
                <a16:creationId xmlns:a16="http://schemas.microsoft.com/office/drawing/2014/main" id="{AE1DD9D5-0E40-FDEA-1C15-2379A4FBA9F8}"/>
              </a:ext>
            </a:extLst>
          </p:cNvPr>
          <p:cNvPicPr>
            <a:picLocks noChangeAspect="1"/>
          </p:cNvPicPr>
          <p:nvPr/>
        </p:nvPicPr>
        <p:blipFill>
          <a:blip r:embed="rId4" cstate="print"/>
          <a:stretch>
            <a:fillRect/>
          </a:stretch>
        </p:blipFill>
        <p:spPr>
          <a:xfrm>
            <a:off x="5698480" y="551419"/>
            <a:ext cx="1003935" cy="4038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Acclaim\TNPL\TNPL Biogas May 12\P1010053.JPG"/>
          <p:cNvPicPr>
            <a:picLocks noChangeAspect="1" noChangeArrowheads="1"/>
          </p:cNvPicPr>
          <p:nvPr/>
        </p:nvPicPr>
        <p:blipFill>
          <a:blip r:embed="rId3" cstate="print"/>
          <a:srcRect/>
          <a:stretch>
            <a:fillRect/>
          </a:stretch>
        </p:blipFill>
        <p:spPr bwMode="auto">
          <a:xfrm>
            <a:off x="609600" y="836712"/>
            <a:ext cx="8001000" cy="6000750"/>
          </a:xfrm>
          <a:prstGeom prst="rect">
            <a:avLst/>
          </a:prstGeom>
          <a:noFill/>
        </p:spPr>
      </p:pic>
      <p:sp>
        <p:nvSpPr>
          <p:cNvPr id="6" name="TextBox 5"/>
          <p:cNvSpPr txBox="1"/>
          <p:nvPr/>
        </p:nvSpPr>
        <p:spPr>
          <a:xfrm>
            <a:off x="1028700" y="218364"/>
            <a:ext cx="7162800" cy="461665"/>
          </a:xfrm>
          <a:prstGeom prst="rect">
            <a:avLst/>
          </a:prstGeom>
          <a:noFill/>
        </p:spPr>
        <p:txBody>
          <a:bodyPr wrap="square" rtlCol="0">
            <a:spAutoFit/>
          </a:bodyPr>
          <a:lstStyle/>
          <a:p>
            <a:r>
              <a:rPr lang="en-IN" sz="2400" dirty="0"/>
              <a:t>TNPL  Kitchen/Food waste to Energy Plant  - 500 Kg/day</a:t>
            </a:r>
          </a:p>
        </p:txBody>
      </p:sp>
      <p:sp>
        <p:nvSpPr>
          <p:cNvPr id="7" name="TextBox 6"/>
          <p:cNvSpPr txBox="1"/>
          <p:nvPr/>
        </p:nvSpPr>
        <p:spPr>
          <a:xfrm>
            <a:off x="5791200" y="6096000"/>
            <a:ext cx="2590800" cy="523220"/>
          </a:xfrm>
          <a:prstGeom prst="rect">
            <a:avLst/>
          </a:prstGeom>
          <a:noFill/>
        </p:spPr>
        <p:txBody>
          <a:bodyPr wrap="square" rtlCol="0">
            <a:spAutoFit/>
          </a:bodyPr>
          <a:lstStyle/>
          <a:p>
            <a:r>
              <a:rPr lang="en-IN" sz="2800" dirty="0"/>
              <a:t>Gas Balloon</a:t>
            </a:r>
          </a:p>
        </p:txBody>
      </p:sp>
      <p:pic>
        <p:nvPicPr>
          <p:cNvPr id="2" name="image1.jpeg">
            <a:extLst>
              <a:ext uri="{FF2B5EF4-FFF2-40B4-BE49-F238E27FC236}">
                <a16:creationId xmlns:a16="http://schemas.microsoft.com/office/drawing/2014/main" id="{2284F8F7-FB05-E3CC-22DF-BAFD38E4DA42}"/>
              </a:ext>
            </a:extLst>
          </p:cNvPr>
          <p:cNvPicPr>
            <a:picLocks noChangeAspect="1"/>
          </p:cNvPicPr>
          <p:nvPr/>
        </p:nvPicPr>
        <p:blipFill>
          <a:blip r:embed="rId4" cstate="print"/>
          <a:stretch>
            <a:fillRect/>
          </a:stretch>
        </p:blipFill>
        <p:spPr>
          <a:xfrm>
            <a:off x="7880032" y="0"/>
            <a:ext cx="1003935" cy="403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37540" y="908720"/>
            <a:ext cx="4464496" cy="5616624"/>
          </a:xfrm>
        </p:spPr>
        <p:txBody>
          <a:bodyPr>
            <a:normAutofit/>
          </a:bodyPr>
          <a:lstStyle/>
          <a:p>
            <a:pPr algn="l"/>
            <a:br>
              <a:rPr lang="en-IN" sz="3200" dirty="0"/>
            </a:br>
            <a:r>
              <a:rPr lang="en-IN" sz="3200" dirty="0"/>
              <a:t>Biogas sans impurity is bottled in Cylinders.   </a:t>
            </a:r>
            <a:br>
              <a:rPr lang="en-IN" sz="3200" dirty="0"/>
            </a:br>
            <a:r>
              <a:rPr lang="en-IN" sz="3200" dirty="0"/>
              <a:t>Normally 12.5 kg is filled in each Cylinder. 4 cylinders is encompassed in a Cascade. </a:t>
            </a:r>
            <a:br>
              <a:rPr lang="en-IN" sz="3200" dirty="0"/>
            </a:br>
            <a:r>
              <a:rPr lang="en-IN" sz="3200" dirty="0"/>
              <a:t>This is for ease of filling, handling and transport.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8"/>
            <a:ext cx="3690896" cy="51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4065120" y="620688"/>
            <a:ext cx="4788024"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u="sng" dirty="0">
                <a:solidFill>
                  <a:srgbClr val="00B050"/>
                </a:solidFill>
              </a:rPr>
              <a:t>Compressed Bio Gas</a:t>
            </a:r>
          </a:p>
        </p:txBody>
      </p:sp>
      <p:pic>
        <p:nvPicPr>
          <p:cNvPr id="2" name="image1.jpeg">
            <a:extLst>
              <a:ext uri="{FF2B5EF4-FFF2-40B4-BE49-F238E27FC236}">
                <a16:creationId xmlns:a16="http://schemas.microsoft.com/office/drawing/2014/main" id="{50870D1B-C8C0-756E-8685-F40E5D564D2E}"/>
              </a:ext>
            </a:extLst>
          </p:cNvPr>
          <p:cNvPicPr>
            <a:picLocks noChangeAspect="1"/>
          </p:cNvPicPr>
          <p:nvPr/>
        </p:nvPicPr>
        <p:blipFill>
          <a:blip r:embed="rId4" cstate="print"/>
          <a:stretch>
            <a:fillRect/>
          </a:stretch>
        </p:blipFill>
        <p:spPr>
          <a:xfrm>
            <a:off x="7380312" y="130726"/>
            <a:ext cx="1003935" cy="403860"/>
          </a:xfrm>
          <a:prstGeom prst="rect">
            <a:avLst/>
          </a:prstGeom>
        </p:spPr>
      </p:pic>
    </p:spTree>
    <p:extLst>
      <p:ext uri="{BB962C8B-B14F-4D97-AF65-F5344CB8AC3E}">
        <p14:creationId xmlns:p14="http://schemas.microsoft.com/office/powerpoint/2010/main" val="914824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50"/>
                </a:solidFill>
              </a:rPr>
              <a:t>Bio Energy Application</a:t>
            </a:r>
          </a:p>
        </p:txBody>
      </p:sp>
      <p:sp>
        <p:nvSpPr>
          <p:cNvPr id="3" name="Content Placeholder 2"/>
          <p:cNvSpPr>
            <a:spLocks noGrp="1"/>
          </p:cNvSpPr>
          <p:nvPr>
            <p:ph idx="1"/>
          </p:nvPr>
        </p:nvSpPr>
        <p:spPr>
          <a:xfrm>
            <a:off x="2123728" y="2420888"/>
            <a:ext cx="3312368" cy="820688"/>
          </a:xfrm>
        </p:spPr>
        <p:txBody>
          <a:bodyPr>
            <a:noAutofit/>
          </a:bodyPr>
          <a:lstStyle/>
          <a:p>
            <a:r>
              <a:rPr lang="en-US" sz="4800" dirty="0">
                <a:solidFill>
                  <a:srgbClr val="FF0000"/>
                </a:solidFill>
              </a:rPr>
              <a:t>Heating</a:t>
            </a:r>
          </a:p>
        </p:txBody>
      </p:sp>
      <p:pic>
        <p:nvPicPr>
          <p:cNvPr id="6" name="Picture 1"/>
          <p:cNvPicPr>
            <a:picLocks noChangeAspect="1" noChangeArrowheads="1"/>
          </p:cNvPicPr>
          <p:nvPr/>
        </p:nvPicPr>
        <p:blipFill>
          <a:blip r:embed="rId3" cstate="print"/>
          <a:srcRect/>
          <a:stretch>
            <a:fillRect/>
          </a:stretch>
        </p:blipFill>
        <p:spPr bwMode="auto">
          <a:xfrm>
            <a:off x="1691680" y="4461338"/>
            <a:ext cx="3824190" cy="2204533"/>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412776"/>
            <a:ext cx="3309169" cy="525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1.jpeg">
            <a:extLst>
              <a:ext uri="{FF2B5EF4-FFF2-40B4-BE49-F238E27FC236}">
                <a16:creationId xmlns:a16="http://schemas.microsoft.com/office/drawing/2014/main" id="{7165D5D4-E19B-ABC3-6427-92A86B129AB2}"/>
              </a:ext>
            </a:extLst>
          </p:cNvPr>
          <p:cNvPicPr>
            <a:picLocks noChangeAspect="1"/>
          </p:cNvPicPr>
          <p:nvPr/>
        </p:nvPicPr>
        <p:blipFill>
          <a:blip r:embed="rId5" cstate="print"/>
          <a:stretch>
            <a:fillRect/>
          </a:stretch>
        </p:blipFill>
        <p:spPr>
          <a:xfrm>
            <a:off x="7820109" y="5666"/>
            <a:ext cx="1003935" cy="403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Grp="1" noChangeAspect="1" noChangeArrowheads="1"/>
          </p:cNvPicPr>
          <p:nvPr>
            <p:ph idx="1"/>
          </p:nvPr>
        </p:nvPicPr>
        <p:blipFill>
          <a:blip r:embed="rId3" cstate="print"/>
          <a:srcRect/>
          <a:stretch>
            <a:fillRect/>
          </a:stretch>
        </p:blipFill>
        <p:spPr bwMode="auto">
          <a:xfrm>
            <a:off x="1556781" y="1600200"/>
            <a:ext cx="6030438" cy="4525963"/>
          </a:xfrm>
          <a:prstGeom prst="rect">
            <a:avLst/>
          </a:prstGeom>
          <a:noFill/>
          <a:ln w="9525">
            <a:noFill/>
            <a:miter lim="800000"/>
            <a:headEnd/>
            <a:tailEnd/>
          </a:ln>
        </p:spPr>
      </p:pic>
      <p:sp>
        <p:nvSpPr>
          <p:cNvPr id="8" name="WordArt 5"/>
          <p:cNvSpPr>
            <a:spLocks noGrp="1" noChangeArrowheads="1" noChangeShapeType="1" noTextEdit="1"/>
          </p:cNvSpPr>
          <p:nvPr>
            <p:ph type="title"/>
          </p:nvPr>
        </p:nvSpPr>
        <p:spPr bwMode="auto">
          <a:xfrm>
            <a:off x="1547664" y="908720"/>
            <a:ext cx="5976664" cy="508918"/>
          </a:xfrm>
          <a:prstGeom prst="rect">
            <a:avLst/>
          </a:prstGeom>
        </p:spPr>
        <p:txBody>
          <a:bodyPr wrap="none" fromWordArt="1">
            <a:prstTxWarp prst="textPlain">
              <a:avLst>
                <a:gd name="adj" fmla="val 50000"/>
              </a:avLst>
            </a:prstTxWarp>
            <a:normAutofit fontScale="90000"/>
          </a:bodyPr>
          <a:lstStyle/>
          <a:p>
            <a:pPr>
              <a:defRPr/>
            </a:pPr>
            <a:r>
              <a:rPr lang="en-US" sz="3600" kern="10" dirty="0">
                <a:ln w="9360">
                  <a:solidFill>
                    <a:srgbClr val="99FF66"/>
                  </a:solidFill>
                  <a:miter lim="800000"/>
                  <a:headEnd/>
                  <a:tailEnd/>
                </a:ln>
                <a:solidFill>
                  <a:schemeClr val="bg1">
                    <a:lumMod val="50000"/>
                  </a:schemeClr>
                </a:solidFill>
                <a:latin typeface="Agency FB" pitchFamily="34" charset="0"/>
              </a:rPr>
              <a:t>Stone</a:t>
            </a:r>
            <a:r>
              <a:rPr lang="en-US" sz="3600" kern="10" dirty="0">
                <a:ln w="9360">
                  <a:solidFill>
                    <a:srgbClr val="99FF66"/>
                  </a:solidFill>
                  <a:miter lim="800000"/>
                  <a:headEnd/>
                  <a:tailEnd/>
                </a:ln>
                <a:solidFill>
                  <a:srgbClr val="FFFF00"/>
                </a:solidFill>
                <a:latin typeface="Agency FB" pitchFamily="34" charset="0"/>
              </a:rPr>
              <a:t> </a:t>
            </a:r>
            <a:r>
              <a:rPr lang="en-US" sz="3600" kern="10" dirty="0">
                <a:ln w="9360">
                  <a:solidFill>
                    <a:srgbClr val="99FF66"/>
                  </a:solidFill>
                  <a:miter lim="800000"/>
                  <a:headEnd/>
                  <a:tailEnd/>
                </a:ln>
                <a:solidFill>
                  <a:srgbClr val="FF0000"/>
                </a:solidFill>
                <a:latin typeface="Agency FB" pitchFamily="34" charset="0"/>
              </a:rPr>
              <a:t>AGE</a:t>
            </a:r>
            <a:r>
              <a:rPr lang="en-US" sz="3600" kern="10" dirty="0">
                <a:ln w="9360">
                  <a:solidFill>
                    <a:srgbClr val="99FF66"/>
                  </a:solidFill>
                  <a:miter lim="800000"/>
                  <a:headEnd/>
                  <a:tailEnd/>
                </a:ln>
                <a:solidFill>
                  <a:srgbClr val="FFFF00"/>
                </a:solidFill>
                <a:latin typeface="Agency FB" pitchFamily="34" charset="0"/>
              </a:rPr>
              <a:t>, </a:t>
            </a:r>
            <a:r>
              <a:rPr lang="en-US" sz="3600" kern="10" dirty="0">
                <a:ln w="9360">
                  <a:solidFill>
                    <a:srgbClr val="99FF66"/>
                  </a:solidFill>
                  <a:miter lim="800000"/>
                  <a:headEnd/>
                  <a:tailEnd/>
                </a:ln>
                <a:solidFill>
                  <a:schemeClr val="bg1">
                    <a:lumMod val="85000"/>
                  </a:schemeClr>
                </a:solidFill>
                <a:latin typeface="Agency FB" pitchFamily="34" charset="0"/>
              </a:rPr>
              <a:t>Bronze</a:t>
            </a:r>
            <a:r>
              <a:rPr lang="en-US" sz="3600" kern="10" dirty="0">
                <a:ln w="9360">
                  <a:solidFill>
                    <a:srgbClr val="99FF66"/>
                  </a:solidFill>
                  <a:miter lim="800000"/>
                  <a:headEnd/>
                  <a:tailEnd/>
                </a:ln>
                <a:solidFill>
                  <a:srgbClr val="FFFF00"/>
                </a:solidFill>
                <a:latin typeface="Agency FB" pitchFamily="34" charset="0"/>
              </a:rPr>
              <a:t> </a:t>
            </a:r>
            <a:r>
              <a:rPr lang="en-US" sz="3600" kern="10" dirty="0">
                <a:ln w="9360">
                  <a:solidFill>
                    <a:srgbClr val="99FF66"/>
                  </a:solidFill>
                  <a:miter lim="800000"/>
                  <a:headEnd/>
                  <a:tailEnd/>
                </a:ln>
                <a:solidFill>
                  <a:srgbClr val="FF0000"/>
                </a:solidFill>
                <a:latin typeface="Agency FB" pitchFamily="34" charset="0"/>
              </a:rPr>
              <a:t>AGE, </a:t>
            </a:r>
            <a:r>
              <a:rPr lang="en-US" sz="3600" kern="10" dirty="0">
                <a:ln w="9360">
                  <a:solidFill>
                    <a:srgbClr val="99FF66"/>
                  </a:solidFill>
                  <a:miter lim="800000"/>
                  <a:headEnd/>
                  <a:tailEnd/>
                </a:ln>
                <a:solidFill>
                  <a:srgbClr val="00B050"/>
                </a:solidFill>
                <a:latin typeface="Agency FB" pitchFamily="34" charset="0"/>
              </a:rPr>
              <a:t>now Garb </a:t>
            </a:r>
            <a:r>
              <a:rPr lang="en-US" sz="3600" kern="10" dirty="0">
                <a:ln w="9360">
                  <a:solidFill>
                    <a:srgbClr val="99FF66"/>
                  </a:solidFill>
                  <a:miter lim="800000"/>
                  <a:headEnd/>
                  <a:tailEnd/>
                </a:ln>
                <a:solidFill>
                  <a:srgbClr val="FF0000"/>
                </a:solidFill>
                <a:latin typeface="Agency FB" pitchFamily="34" charset="0"/>
              </a:rPr>
              <a:t>AGE</a:t>
            </a:r>
            <a:r>
              <a:rPr lang="en-US" sz="3600" kern="10" dirty="0">
                <a:ln w="9360">
                  <a:solidFill>
                    <a:srgbClr val="99FF66"/>
                  </a:solidFill>
                  <a:miter lim="800000"/>
                  <a:headEnd/>
                  <a:tailEnd/>
                </a:ln>
                <a:solidFill>
                  <a:srgbClr val="FF0000"/>
                </a:solidFill>
                <a:latin typeface="Arial Black"/>
              </a:rPr>
              <a:t>.</a:t>
            </a:r>
          </a:p>
        </p:txBody>
      </p:sp>
      <p:sp>
        <p:nvSpPr>
          <p:cNvPr id="9" name="TextBox 8"/>
          <p:cNvSpPr txBox="1"/>
          <p:nvPr/>
        </p:nvSpPr>
        <p:spPr>
          <a:xfrm>
            <a:off x="2195736" y="5301208"/>
            <a:ext cx="5256584" cy="830997"/>
          </a:xfrm>
          <a:prstGeom prst="rect">
            <a:avLst/>
          </a:prstGeom>
          <a:noFill/>
        </p:spPr>
        <p:txBody>
          <a:bodyPr wrap="square" rtlCol="0">
            <a:spAutoFit/>
          </a:bodyPr>
          <a:lstStyle/>
          <a:p>
            <a:pPr algn="just"/>
            <a:r>
              <a:rPr lang="en-IN" sz="2400" dirty="0">
                <a:solidFill>
                  <a:srgbClr val="FFFF00"/>
                </a:solidFill>
                <a:latin typeface="Arial" pitchFamily="34" charset="0"/>
                <a:cs typeface="Arial" pitchFamily="34" charset="0"/>
              </a:rPr>
              <a:t>Dump yards are the main cause </a:t>
            </a:r>
          </a:p>
          <a:p>
            <a:pPr algn="just"/>
            <a:r>
              <a:rPr lang="en-IN" sz="2400" dirty="0">
                <a:solidFill>
                  <a:srgbClr val="FFFF00"/>
                </a:solidFill>
                <a:latin typeface="Arial" pitchFamily="34" charset="0"/>
                <a:cs typeface="Arial" pitchFamily="34" charset="0"/>
              </a:rPr>
              <a:t>of Water, Air and Land Pollution</a:t>
            </a:r>
          </a:p>
        </p:txBody>
      </p:sp>
      <p:pic>
        <p:nvPicPr>
          <p:cNvPr id="2" name="image1.jpeg">
            <a:extLst>
              <a:ext uri="{FF2B5EF4-FFF2-40B4-BE49-F238E27FC236}">
                <a16:creationId xmlns:a16="http://schemas.microsoft.com/office/drawing/2014/main" id="{BDF9EA18-D26E-0801-BF37-D9E881FAD541}"/>
              </a:ext>
            </a:extLst>
          </p:cNvPr>
          <p:cNvPicPr>
            <a:picLocks noChangeAspect="1"/>
          </p:cNvPicPr>
          <p:nvPr/>
        </p:nvPicPr>
        <p:blipFill>
          <a:blip r:embed="rId4" cstate="print"/>
          <a:stretch>
            <a:fillRect/>
          </a:stretch>
        </p:blipFill>
        <p:spPr>
          <a:xfrm>
            <a:off x="7492854" y="262147"/>
            <a:ext cx="1003935" cy="403860"/>
          </a:xfrm>
          <a:prstGeom prst="rect">
            <a:avLst/>
          </a:prstGeom>
        </p:spPr>
      </p:pic>
    </p:spTree>
    <p:extLst>
      <p:ext uri="{BB962C8B-B14F-4D97-AF65-F5344CB8AC3E}">
        <p14:creationId xmlns:p14="http://schemas.microsoft.com/office/powerpoint/2010/main" val="5142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100000">
                                          <p:val>
                                            <p:strVal val="0-#ppt_w/2"/>
                                          </p:val>
                                        </p:tav>
                                        <p:tav tm="100000">
                                          <p:val>
                                            <p:strVal val="#ppt_x"/>
                                          </p:val>
                                        </p:tav>
                                      </p:tavLst>
                                    </p:anim>
                                    <p:anim calcmode="lin" valueType="num">
                                      <p:cBhvr>
                                        <p:cTn id="8" dur="500" fill="hold"/>
                                        <p:tgtEl>
                                          <p:spTgt spid="8"/>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50"/>
                </a:solidFill>
              </a:rPr>
              <a:t>Bio Energy Application</a:t>
            </a:r>
          </a:p>
        </p:txBody>
      </p:sp>
      <p:sp>
        <p:nvSpPr>
          <p:cNvPr id="3" name="Content Placeholder 2"/>
          <p:cNvSpPr>
            <a:spLocks noGrp="1"/>
          </p:cNvSpPr>
          <p:nvPr>
            <p:ph idx="1"/>
          </p:nvPr>
        </p:nvSpPr>
        <p:spPr>
          <a:xfrm>
            <a:off x="611560" y="1916832"/>
            <a:ext cx="8229600" cy="820688"/>
          </a:xfrm>
        </p:spPr>
        <p:txBody>
          <a:bodyPr vert="horz" lIns="91440" tIns="45720" rIns="91440" bIns="45720" rtlCol="0">
            <a:noAutofit/>
          </a:bodyPr>
          <a:lstStyle/>
          <a:p>
            <a:r>
              <a:rPr lang="en-US" sz="4800" dirty="0">
                <a:solidFill>
                  <a:srgbClr val="FF0000"/>
                </a:solidFill>
              </a:rPr>
              <a:t>Drying</a:t>
            </a:r>
          </a:p>
        </p:txBody>
      </p:sp>
      <p:pic>
        <p:nvPicPr>
          <p:cNvPr id="31748" name="Picture 4" descr="... and salient technical features a shell fired copra dryer"/>
          <p:cNvPicPr>
            <a:picLocks noChangeAspect="1" noChangeArrowheads="1"/>
          </p:cNvPicPr>
          <p:nvPr/>
        </p:nvPicPr>
        <p:blipFill>
          <a:blip r:embed="rId3" cstate="print"/>
          <a:srcRect/>
          <a:stretch>
            <a:fillRect/>
          </a:stretch>
        </p:blipFill>
        <p:spPr bwMode="auto">
          <a:xfrm>
            <a:off x="783800" y="2886891"/>
            <a:ext cx="3456384" cy="2304256"/>
          </a:xfrm>
          <a:prstGeom prst="rect">
            <a:avLst/>
          </a:prstGeom>
          <a:noFill/>
        </p:spPr>
      </p:pic>
      <p:sp>
        <p:nvSpPr>
          <p:cNvPr id="5" name="Rectangle 4">
            <a:extLst>
              <a:ext uri="{FF2B5EF4-FFF2-40B4-BE49-F238E27FC236}">
                <a16:creationId xmlns:a16="http://schemas.microsoft.com/office/drawing/2014/main" id="{F018C295-D91B-4101-B83C-5E6FE6F96B28}"/>
              </a:ext>
            </a:extLst>
          </p:cNvPr>
          <p:cNvSpPr/>
          <p:nvPr/>
        </p:nvSpPr>
        <p:spPr>
          <a:xfrm>
            <a:off x="1821129" y="5340518"/>
            <a:ext cx="1381725" cy="369332"/>
          </a:xfrm>
          <a:prstGeom prst="rect">
            <a:avLst/>
          </a:prstGeom>
        </p:spPr>
        <p:txBody>
          <a:bodyPr wrap="none">
            <a:spAutoFit/>
          </a:bodyPr>
          <a:lstStyle/>
          <a:p>
            <a:r>
              <a:rPr lang="en-US" dirty="0">
                <a:solidFill>
                  <a:srgbClr val="00B050"/>
                </a:solidFill>
              </a:rPr>
              <a:t>Copra drying</a:t>
            </a:r>
            <a:endParaRPr lang="en-IN" dirty="0"/>
          </a:p>
        </p:txBody>
      </p:sp>
      <p:pic>
        <p:nvPicPr>
          <p:cNvPr id="6" name="Picture 5">
            <a:extLst>
              <a:ext uri="{FF2B5EF4-FFF2-40B4-BE49-F238E27FC236}">
                <a16:creationId xmlns:a16="http://schemas.microsoft.com/office/drawing/2014/main" id="{AF628F05-138F-4C72-97D1-BEAC25DD970B}"/>
              </a:ext>
            </a:extLst>
          </p:cNvPr>
          <p:cNvPicPr>
            <a:picLocks noChangeAspect="1"/>
          </p:cNvPicPr>
          <p:nvPr/>
        </p:nvPicPr>
        <p:blipFill>
          <a:blip r:embed="rId4"/>
          <a:stretch>
            <a:fillRect/>
          </a:stretch>
        </p:blipFill>
        <p:spPr>
          <a:xfrm>
            <a:off x="4412423" y="2632559"/>
            <a:ext cx="4144318" cy="2524633"/>
          </a:xfrm>
          <a:prstGeom prst="rect">
            <a:avLst/>
          </a:prstGeom>
        </p:spPr>
      </p:pic>
      <p:pic>
        <p:nvPicPr>
          <p:cNvPr id="4" name="image1.jpeg">
            <a:extLst>
              <a:ext uri="{FF2B5EF4-FFF2-40B4-BE49-F238E27FC236}">
                <a16:creationId xmlns:a16="http://schemas.microsoft.com/office/drawing/2014/main" id="{B07A82C1-21F3-5AC3-0801-B0F8A0DD2BBB}"/>
              </a:ext>
            </a:extLst>
          </p:cNvPr>
          <p:cNvPicPr>
            <a:picLocks noChangeAspect="1"/>
          </p:cNvPicPr>
          <p:nvPr/>
        </p:nvPicPr>
        <p:blipFill>
          <a:blip r:embed="rId5" cstate="print"/>
          <a:stretch>
            <a:fillRect/>
          </a:stretch>
        </p:blipFill>
        <p:spPr>
          <a:xfrm>
            <a:off x="7543131" y="125267"/>
            <a:ext cx="1003935" cy="4038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b="1" dirty="0">
                <a:solidFill>
                  <a:srgbClr val="00B050"/>
                </a:solidFill>
              </a:rPr>
              <a:t>Bio Energy Application</a:t>
            </a:r>
          </a:p>
        </p:txBody>
      </p:sp>
      <p:sp>
        <p:nvSpPr>
          <p:cNvPr id="3" name="Content Placeholder 2"/>
          <p:cNvSpPr>
            <a:spLocks noGrp="1"/>
          </p:cNvSpPr>
          <p:nvPr>
            <p:ph idx="1"/>
          </p:nvPr>
        </p:nvSpPr>
        <p:spPr>
          <a:xfrm>
            <a:off x="0" y="1268761"/>
            <a:ext cx="4427984" cy="3384376"/>
          </a:xfrm>
        </p:spPr>
        <p:txBody>
          <a:bodyPr>
            <a:normAutofit fontScale="92500"/>
          </a:bodyPr>
          <a:lstStyle/>
          <a:p>
            <a:pPr marL="360000">
              <a:buNone/>
            </a:pPr>
            <a:r>
              <a:rPr lang="en-US" sz="4800" dirty="0">
                <a:solidFill>
                  <a:srgbClr val="FF0000"/>
                </a:solidFill>
              </a:rPr>
              <a:t>	Chilling/</a:t>
            </a:r>
          </a:p>
          <a:p>
            <a:pPr marL="360000">
              <a:lnSpc>
                <a:spcPct val="110000"/>
              </a:lnSpc>
              <a:buNone/>
            </a:pPr>
            <a:r>
              <a:rPr lang="en-US" sz="4800" dirty="0">
                <a:solidFill>
                  <a:srgbClr val="FF0000"/>
                </a:solidFill>
              </a:rPr>
              <a:t>	Air-conditioning </a:t>
            </a:r>
          </a:p>
          <a:p>
            <a:pPr>
              <a:lnSpc>
                <a:spcPct val="110000"/>
              </a:lnSpc>
              <a:buNone/>
            </a:pPr>
            <a:r>
              <a:rPr lang="en-US" dirty="0"/>
              <a:t>	(using VAM)</a:t>
            </a:r>
          </a:p>
          <a:p>
            <a:pPr>
              <a:buNone/>
            </a:pPr>
            <a:r>
              <a:rPr lang="en-US" dirty="0"/>
              <a:t>	</a:t>
            </a:r>
            <a:endParaRPr lang="en-US" sz="2800" dirty="0">
              <a:solidFill>
                <a:srgbClr val="FF0000"/>
              </a:solidFill>
              <a:latin typeface="Arial Narrow" pitchFamily="34" charset="0"/>
            </a:endParaRPr>
          </a:p>
        </p:txBody>
      </p:sp>
      <p:sp>
        <p:nvSpPr>
          <p:cNvPr id="4" name="Rectangle 3">
            <a:extLst>
              <a:ext uri="{FF2B5EF4-FFF2-40B4-BE49-F238E27FC236}">
                <a16:creationId xmlns:a16="http://schemas.microsoft.com/office/drawing/2014/main" id="{000A5C13-51EA-47B2-AA6C-6CC3E289D807}"/>
              </a:ext>
            </a:extLst>
          </p:cNvPr>
          <p:cNvSpPr/>
          <p:nvPr/>
        </p:nvSpPr>
        <p:spPr>
          <a:xfrm>
            <a:off x="4675040" y="1419403"/>
            <a:ext cx="4022104" cy="1631216"/>
          </a:xfrm>
          <a:prstGeom prst="rect">
            <a:avLst/>
          </a:prstGeom>
        </p:spPr>
        <p:txBody>
          <a:bodyPr wrap="square">
            <a:spAutoFit/>
          </a:bodyPr>
          <a:lstStyle/>
          <a:p>
            <a:r>
              <a:rPr lang="en-IN" sz="2000" dirty="0">
                <a:solidFill>
                  <a:srgbClr val="222222"/>
                </a:solidFill>
                <a:latin typeface="Verdana" panose="020B0604030504040204" pitchFamily="34" charset="0"/>
              </a:rPr>
              <a:t>An absorption chiller is different to other chillers because it doesn’t have a compressor. Instead it uses heat to generate cooling. </a:t>
            </a:r>
            <a:endParaRPr lang="en-IN" sz="2000" dirty="0"/>
          </a:p>
        </p:txBody>
      </p:sp>
      <p:pic>
        <p:nvPicPr>
          <p:cNvPr id="7" name="Picture 6">
            <a:extLst>
              <a:ext uri="{FF2B5EF4-FFF2-40B4-BE49-F238E27FC236}">
                <a16:creationId xmlns:a16="http://schemas.microsoft.com/office/drawing/2014/main" id="{447231C5-C716-433C-B7D3-B821B7D0CE4E}"/>
              </a:ext>
            </a:extLst>
          </p:cNvPr>
          <p:cNvPicPr>
            <a:picLocks noChangeAspect="1"/>
          </p:cNvPicPr>
          <p:nvPr/>
        </p:nvPicPr>
        <p:blipFill>
          <a:blip r:embed="rId3"/>
          <a:stretch>
            <a:fillRect/>
          </a:stretch>
        </p:blipFill>
        <p:spPr>
          <a:xfrm>
            <a:off x="2763069" y="3201261"/>
            <a:ext cx="5934075" cy="3676650"/>
          </a:xfrm>
          <a:prstGeom prst="rect">
            <a:avLst/>
          </a:prstGeom>
        </p:spPr>
      </p:pic>
      <p:pic>
        <p:nvPicPr>
          <p:cNvPr id="5" name="image1.jpeg">
            <a:extLst>
              <a:ext uri="{FF2B5EF4-FFF2-40B4-BE49-F238E27FC236}">
                <a16:creationId xmlns:a16="http://schemas.microsoft.com/office/drawing/2014/main" id="{4330CF73-91AD-54B1-E4D6-799F18EE67EF}"/>
              </a:ext>
            </a:extLst>
          </p:cNvPr>
          <p:cNvPicPr>
            <a:picLocks noChangeAspect="1"/>
          </p:cNvPicPr>
          <p:nvPr/>
        </p:nvPicPr>
        <p:blipFill>
          <a:blip r:embed="rId4" cstate="print"/>
          <a:stretch>
            <a:fillRect/>
          </a:stretch>
        </p:blipFill>
        <p:spPr>
          <a:xfrm>
            <a:off x="7729075" y="88942"/>
            <a:ext cx="1003935" cy="4038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b="1" dirty="0">
                <a:solidFill>
                  <a:srgbClr val="00B050"/>
                </a:solidFill>
              </a:rPr>
              <a:t>Bio Energy Application</a:t>
            </a:r>
          </a:p>
        </p:txBody>
      </p:sp>
      <p:sp>
        <p:nvSpPr>
          <p:cNvPr id="3" name="Content Placeholder 2"/>
          <p:cNvSpPr>
            <a:spLocks noGrp="1"/>
          </p:cNvSpPr>
          <p:nvPr>
            <p:ph idx="1"/>
          </p:nvPr>
        </p:nvSpPr>
        <p:spPr>
          <a:xfrm>
            <a:off x="107504" y="1143000"/>
            <a:ext cx="5328592" cy="2164723"/>
          </a:xfrm>
        </p:spPr>
        <p:txBody>
          <a:bodyPr>
            <a:normAutofit fontScale="70000" lnSpcReduction="20000"/>
          </a:bodyPr>
          <a:lstStyle/>
          <a:p>
            <a:pPr marL="360000">
              <a:lnSpc>
                <a:spcPct val="110000"/>
              </a:lnSpc>
              <a:buNone/>
            </a:pPr>
            <a:r>
              <a:rPr lang="en-US" sz="4800" dirty="0">
                <a:solidFill>
                  <a:srgbClr val="FF0000"/>
                </a:solidFill>
              </a:rPr>
              <a:t>	Chilling/</a:t>
            </a:r>
          </a:p>
          <a:p>
            <a:pPr marL="360000">
              <a:lnSpc>
                <a:spcPct val="110000"/>
              </a:lnSpc>
              <a:buNone/>
            </a:pPr>
            <a:r>
              <a:rPr lang="en-US" sz="4800" dirty="0">
                <a:solidFill>
                  <a:srgbClr val="FF0000"/>
                </a:solidFill>
              </a:rPr>
              <a:t>	Air-conditioning </a:t>
            </a:r>
          </a:p>
          <a:p>
            <a:pPr marL="360000">
              <a:lnSpc>
                <a:spcPct val="110000"/>
              </a:lnSpc>
              <a:buNone/>
            </a:pPr>
            <a:r>
              <a:rPr lang="en-IN" sz="4800" dirty="0"/>
              <a:t>	(by Adsorption chiller)</a:t>
            </a:r>
            <a:r>
              <a:rPr lang="en-US" dirty="0"/>
              <a:t>	</a:t>
            </a:r>
            <a:endParaRPr lang="en-US" sz="2800" dirty="0">
              <a:solidFill>
                <a:srgbClr val="FF0000"/>
              </a:solidFill>
              <a:latin typeface="Arial Narrow" pitchFamily="34" charset="0"/>
            </a:endParaRPr>
          </a:p>
        </p:txBody>
      </p:sp>
      <p:sp>
        <p:nvSpPr>
          <p:cNvPr id="6" name="Rectangle 5"/>
          <p:cNvSpPr/>
          <p:nvPr/>
        </p:nvSpPr>
        <p:spPr>
          <a:xfrm>
            <a:off x="827584" y="6165304"/>
            <a:ext cx="7776864" cy="523220"/>
          </a:xfrm>
          <a:prstGeom prst="rect">
            <a:avLst/>
          </a:prstGeom>
        </p:spPr>
        <p:txBody>
          <a:bodyPr wrap="square">
            <a:spAutoFit/>
          </a:bodyPr>
          <a:lstStyle/>
          <a:p>
            <a:r>
              <a:rPr lang="en-US" sz="2800" dirty="0">
                <a:solidFill>
                  <a:srgbClr val="FF0000"/>
                </a:solidFill>
                <a:latin typeface="Arial Narrow" pitchFamily="34" charset="0"/>
              </a:rPr>
              <a:t>(1,000 m3 of raw biogas replaces approx 400 kg of LPG)</a:t>
            </a:r>
            <a:endParaRPr lang="en-US" sz="2800" dirty="0"/>
          </a:p>
        </p:txBody>
      </p:sp>
      <p:sp>
        <p:nvSpPr>
          <p:cNvPr id="4" name="Rectangle 3">
            <a:extLst>
              <a:ext uri="{FF2B5EF4-FFF2-40B4-BE49-F238E27FC236}">
                <a16:creationId xmlns:a16="http://schemas.microsoft.com/office/drawing/2014/main" id="{D6BFE577-C889-4BF1-9154-8587BF25DB9A}"/>
              </a:ext>
            </a:extLst>
          </p:cNvPr>
          <p:cNvSpPr/>
          <p:nvPr/>
        </p:nvSpPr>
        <p:spPr>
          <a:xfrm>
            <a:off x="4716016" y="1417727"/>
            <a:ext cx="3981128" cy="4342856"/>
          </a:xfrm>
          <a:prstGeom prst="rect">
            <a:avLst/>
          </a:prstGeom>
        </p:spPr>
        <p:txBody>
          <a:bodyPr wrap="square">
            <a:spAutoFit/>
          </a:bodyPr>
          <a:lstStyle/>
          <a:p>
            <a:pPr marL="360000">
              <a:lnSpc>
                <a:spcPct val="110000"/>
              </a:lnSpc>
              <a:buNone/>
            </a:pPr>
            <a:r>
              <a:rPr lang="en-IN" dirty="0">
                <a:solidFill>
                  <a:schemeClr val="bg1">
                    <a:lumMod val="50000"/>
                  </a:schemeClr>
                </a:solidFill>
              </a:rPr>
              <a:t>Adsorption technology is new and environmentally friendly. These systems can use low quality waste-heat for cooling production in different residential and commercial buildings.  They can also be used in conjunction with absorption chillers if there are heat sources with different qualities. In adsorption chillers, the refrigerant water is adsorbed on a solid sorbent like silica gel or zeolite during disposal of latent heat on the surface. </a:t>
            </a:r>
          </a:p>
        </p:txBody>
      </p:sp>
      <p:pic>
        <p:nvPicPr>
          <p:cNvPr id="7" name="Picture 6">
            <a:extLst>
              <a:ext uri="{FF2B5EF4-FFF2-40B4-BE49-F238E27FC236}">
                <a16:creationId xmlns:a16="http://schemas.microsoft.com/office/drawing/2014/main" id="{9303D5AD-D18C-428C-B428-1DBF3916CFD1}"/>
              </a:ext>
            </a:extLst>
          </p:cNvPr>
          <p:cNvPicPr>
            <a:picLocks noChangeAspect="1"/>
          </p:cNvPicPr>
          <p:nvPr/>
        </p:nvPicPr>
        <p:blipFill>
          <a:blip r:embed="rId3"/>
          <a:stretch>
            <a:fillRect/>
          </a:stretch>
        </p:blipFill>
        <p:spPr>
          <a:xfrm>
            <a:off x="580858" y="3429000"/>
            <a:ext cx="3429000" cy="2333625"/>
          </a:xfrm>
          <a:prstGeom prst="rect">
            <a:avLst/>
          </a:prstGeom>
        </p:spPr>
      </p:pic>
    </p:spTree>
    <p:extLst>
      <p:ext uri="{BB962C8B-B14F-4D97-AF65-F5344CB8AC3E}">
        <p14:creationId xmlns:p14="http://schemas.microsoft.com/office/powerpoint/2010/main" val="3509351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txBody>
          <a:bodyPr>
            <a:normAutofit/>
          </a:bodyPr>
          <a:lstStyle/>
          <a:p>
            <a:r>
              <a:rPr lang="en-US" b="1" dirty="0">
                <a:solidFill>
                  <a:srgbClr val="00B050"/>
                </a:solidFill>
              </a:rPr>
              <a:t>Bio Energy Application</a:t>
            </a:r>
          </a:p>
        </p:txBody>
      </p:sp>
      <p:sp>
        <p:nvSpPr>
          <p:cNvPr id="3" name="Content Placeholder 2"/>
          <p:cNvSpPr>
            <a:spLocks noGrp="1"/>
          </p:cNvSpPr>
          <p:nvPr>
            <p:ph idx="1"/>
          </p:nvPr>
        </p:nvSpPr>
        <p:spPr>
          <a:xfrm>
            <a:off x="467544" y="1988840"/>
            <a:ext cx="8229600" cy="4525963"/>
          </a:xfrm>
        </p:spPr>
        <p:txBody>
          <a:bodyPr>
            <a:normAutofit/>
          </a:bodyPr>
          <a:lstStyle/>
          <a:p>
            <a:pPr>
              <a:buNone/>
            </a:pPr>
            <a:r>
              <a:rPr lang="en-US" sz="4400" dirty="0">
                <a:solidFill>
                  <a:srgbClr val="FF0000"/>
                </a:solidFill>
              </a:rPr>
              <a:t>Power</a:t>
            </a:r>
            <a:r>
              <a:rPr lang="en-US" sz="4400" dirty="0"/>
              <a:t> </a:t>
            </a:r>
          </a:p>
          <a:p>
            <a:pPr>
              <a:buNone/>
            </a:pPr>
            <a:r>
              <a:rPr lang="en-US" sz="2800" dirty="0"/>
              <a:t>(Gas Engines)</a:t>
            </a:r>
            <a:br>
              <a:rPr lang="en-US" sz="4000" dirty="0"/>
            </a:br>
            <a:endParaRPr lang="en-US" sz="1400" dirty="0"/>
          </a:p>
          <a:p>
            <a:r>
              <a:rPr lang="en-US" sz="2800" dirty="0">
                <a:solidFill>
                  <a:srgbClr val="00B050"/>
                </a:solidFill>
              </a:rPr>
              <a:t>Clean &amp; Green power </a:t>
            </a:r>
            <a:br>
              <a:rPr lang="en-US" sz="2800" dirty="0">
                <a:solidFill>
                  <a:schemeClr val="accent6">
                    <a:lumMod val="75000"/>
                  </a:schemeClr>
                </a:solidFill>
              </a:rPr>
            </a:br>
            <a:endParaRPr lang="en-US" sz="1200" dirty="0">
              <a:solidFill>
                <a:schemeClr val="accent6">
                  <a:lumMod val="75000"/>
                </a:schemeClr>
              </a:solidFill>
            </a:endParaRPr>
          </a:p>
          <a:p>
            <a:r>
              <a:rPr lang="en-US" sz="2800" dirty="0">
                <a:solidFill>
                  <a:schemeClr val="accent6">
                    <a:lumMod val="75000"/>
                  </a:schemeClr>
                </a:solidFill>
              </a:rPr>
              <a:t>1,000 m</a:t>
            </a:r>
            <a:r>
              <a:rPr lang="en-US" sz="1800" b="1" dirty="0">
                <a:solidFill>
                  <a:schemeClr val="accent6">
                    <a:lumMod val="75000"/>
                  </a:schemeClr>
                </a:solidFill>
              </a:rPr>
              <a:t>3</a:t>
            </a:r>
            <a:r>
              <a:rPr lang="en-US" sz="2800" dirty="0">
                <a:solidFill>
                  <a:schemeClr val="accent6">
                    <a:lumMod val="75000"/>
                  </a:schemeClr>
                </a:solidFill>
              </a:rPr>
              <a:t> Biogas can </a:t>
            </a:r>
            <a:br>
              <a:rPr lang="en-US" sz="2800" dirty="0">
                <a:solidFill>
                  <a:schemeClr val="accent6">
                    <a:lumMod val="75000"/>
                  </a:schemeClr>
                </a:solidFill>
              </a:rPr>
            </a:br>
            <a:r>
              <a:rPr lang="en-US" sz="2800" dirty="0">
                <a:solidFill>
                  <a:schemeClr val="accent6">
                    <a:lumMod val="75000"/>
                  </a:schemeClr>
                </a:solidFill>
              </a:rPr>
              <a:t>power 125 KVA </a:t>
            </a:r>
            <a:r>
              <a:rPr lang="en-US" sz="2800" dirty="0" err="1">
                <a:solidFill>
                  <a:schemeClr val="accent6">
                    <a:lumMod val="75000"/>
                  </a:schemeClr>
                </a:solidFill>
              </a:rPr>
              <a:t>Genset</a:t>
            </a:r>
            <a:r>
              <a:rPr lang="en-US" sz="2800" dirty="0">
                <a:solidFill>
                  <a:schemeClr val="accent6">
                    <a:lumMod val="75000"/>
                  </a:schemeClr>
                </a:solidFill>
              </a:rPr>
              <a:t> </a:t>
            </a:r>
            <a:br>
              <a:rPr lang="en-US" sz="2800" dirty="0">
                <a:solidFill>
                  <a:schemeClr val="accent6">
                    <a:lumMod val="75000"/>
                  </a:schemeClr>
                </a:solidFill>
              </a:rPr>
            </a:br>
            <a:r>
              <a:rPr lang="en-US" sz="2800" dirty="0">
                <a:solidFill>
                  <a:schemeClr val="accent6">
                    <a:lumMod val="75000"/>
                  </a:schemeClr>
                </a:solidFill>
              </a:rPr>
              <a:t>for 8 hours</a:t>
            </a:r>
          </a:p>
        </p:txBody>
      </p:sp>
      <p:pic>
        <p:nvPicPr>
          <p:cNvPr id="2050" name="Picture 2" descr="Please Wait"/>
          <p:cNvPicPr>
            <a:picLocks noChangeAspect="1" noChangeArrowheads="1"/>
          </p:cNvPicPr>
          <p:nvPr/>
        </p:nvPicPr>
        <p:blipFill>
          <a:blip r:embed="rId3" cstate="print"/>
          <a:srcRect/>
          <a:stretch>
            <a:fillRect/>
          </a:stretch>
        </p:blipFill>
        <p:spPr bwMode="auto">
          <a:xfrm>
            <a:off x="6012160" y="1268760"/>
            <a:ext cx="2857500" cy="2533651"/>
          </a:xfrm>
          <a:prstGeom prst="rect">
            <a:avLst/>
          </a:prstGeom>
          <a:noFill/>
        </p:spPr>
      </p:pic>
      <p:pic>
        <p:nvPicPr>
          <p:cNvPr id="2052" name="Picture 4" descr="https://sp.yimg.com/ib/th?id=JN.Fs9R8peb7cPTzdQT%2fVhHCg&amp;pid=15.1&amp;P=0"/>
          <p:cNvPicPr>
            <a:picLocks noChangeAspect="1" noChangeArrowheads="1"/>
          </p:cNvPicPr>
          <p:nvPr/>
        </p:nvPicPr>
        <p:blipFill>
          <a:blip r:embed="rId4" cstate="print"/>
          <a:srcRect/>
          <a:stretch>
            <a:fillRect/>
          </a:stretch>
        </p:blipFill>
        <p:spPr bwMode="auto">
          <a:xfrm>
            <a:off x="5292080" y="4000500"/>
            <a:ext cx="2857500" cy="2857500"/>
          </a:xfrm>
          <a:prstGeom prst="rect">
            <a:avLst/>
          </a:prstGeom>
          <a:noFill/>
        </p:spPr>
      </p:pic>
      <p:pic>
        <p:nvPicPr>
          <p:cNvPr id="4" name="image1.jpeg">
            <a:extLst>
              <a:ext uri="{FF2B5EF4-FFF2-40B4-BE49-F238E27FC236}">
                <a16:creationId xmlns:a16="http://schemas.microsoft.com/office/drawing/2014/main" id="{F615E7FD-5267-0EE5-FAF1-6B19E6153D34}"/>
              </a:ext>
            </a:extLst>
          </p:cNvPr>
          <p:cNvPicPr>
            <a:picLocks noChangeAspect="1"/>
          </p:cNvPicPr>
          <p:nvPr/>
        </p:nvPicPr>
        <p:blipFill>
          <a:blip r:embed="rId5" cstate="print"/>
          <a:stretch>
            <a:fillRect/>
          </a:stretch>
        </p:blipFill>
        <p:spPr>
          <a:xfrm>
            <a:off x="7807245" y="61000"/>
            <a:ext cx="1003935" cy="4038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US" b="1" dirty="0">
                <a:solidFill>
                  <a:srgbClr val="00B050"/>
                </a:solidFill>
              </a:rPr>
              <a:t>Bio Energy Application</a:t>
            </a:r>
          </a:p>
        </p:txBody>
      </p:sp>
      <p:sp>
        <p:nvSpPr>
          <p:cNvPr id="3" name="Content Placeholder 2"/>
          <p:cNvSpPr>
            <a:spLocks noGrp="1"/>
          </p:cNvSpPr>
          <p:nvPr>
            <p:ph idx="1"/>
          </p:nvPr>
        </p:nvSpPr>
        <p:spPr>
          <a:xfrm>
            <a:off x="1043608" y="3126668"/>
            <a:ext cx="6051668" cy="1036712"/>
          </a:xfrm>
        </p:spPr>
        <p:txBody>
          <a:bodyPr>
            <a:normAutofit fontScale="85000" lnSpcReduction="20000"/>
          </a:bodyPr>
          <a:lstStyle/>
          <a:p>
            <a:pPr>
              <a:spcBef>
                <a:spcPts val="0"/>
              </a:spcBef>
            </a:pPr>
            <a:r>
              <a:rPr lang="en-US" sz="4800" dirty="0">
                <a:solidFill>
                  <a:srgbClr val="FF0000"/>
                </a:solidFill>
              </a:rPr>
              <a:t>Vehicle fuel </a:t>
            </a:r>
          </a:p>
          <a:p>
            <a:pPr>
              <a:buNone/>
            </a:pPr>
            <a:r>
              <a:rPr lang="en-US" dirty="0">
                <a:solidFill>
                  <a:schemeClr val="accent1">
                    <a:lumMod val="75000"/>
                  </a:schemeClr>
                </a:solidFill>
              </a:rPr>
              <a:t>	(using CNG Kit)</a:t>
            </a:r>
          </a:p>
        </p:txBody>
      </p:sp>
      <p:pic>
        <p:nvPicPr>
          <p:cNvPr id="1028" name="Picture 4" descr="After the war, with gasoline once again available, the technology fell ..."/>
          <p:cNvPicPr>
            <a:picLocks noChangeAspect="1" noChangeArrowheads="1"/>
          </p:cNvPicPr>
          <p:nvPr/>
        </p:nvPicPr>
        <p:blipFill>
          <a:blip r:embed="rId3" cstate="print"/>
          <a:srcRect/>
          <a:stretch>
            <a:fillRect/>
          </a:stretch>
        </p:blipFill>
        <p:spPr bwMode="auto">
          <a:xfrm>
            <a:off x="4907285" y="1700808"/>
            <a:ext cx="3967788" cy="1944216"/>
          </a:xfrm>
          <a:prstGeom prst="rect">
            <a:avLst/>
          </a:prstGeom>
          <a:noFill/>
        </p:spPr>
      </p:pic>
      <p:pic>
        <p:nvPicPr>
          <p:cNvPr id="1030" name="Picture 6" descr="https://sp.yimg.com/ib/th?id=JN.5X%2fe7HTNJrAPrJ18vO8hrA&amp;pid=15.1&amp;P=0"/>
          <p:cNvPicPr>
            <a:picLocks noChangeAspect="1" noChangeArrowheads="1"/>
          </p:cNvPicPr>
          <p:nvPr/>
        </p:nvPicPr>
        <p:blipFill>
          <a:blip r:embed="rId4" cstate="print"/>
          <a:srcRect/>
          <a:stretch>
            <a:fillRect/>
          </a:stretch>
        </p:blipFill>
        <p:spPr bwMode="auto">
          <a:xfrm>
            <a:off x="4907286" y="4208876"/>
            <a:ext cx="4111696" cy="2028436"/>
          </a:xfrm>
          <a:prstGeom prst="rect">
            <a:avLst/>
          </a:prstGeom>
          <a:noFill/>
        </p:spPr>
      </p:pic>
      <p:pic>
        <p:nvPicPr>
          <p:cNvPr id="4" name="image1.jpeg">
            <a:extLst>
              <a:ext uri="{FF2B5EF4-FFF2-40B4-BE49-F238E27FC236}">
                <a16:creationId xmlns:a16="http://schemas.microsoft.com/office/drawing/2014/main" id="{FAFADDB7-5EEE-FCA1-E989-93C0F3789440}"/>
              </a:ext>
            </a:extLst>
          </p:cNvPr>
          <p:cNvPicPr>
            <a:picLocks noChangeAspect="1"/>
          </p:cNvPicPr>
          <p:nvPr/>
        </p:nvPicPr>
        <p:blipFill>
          <a:blip r:embed="rId5" cstate="print"/>
          <a:stretch>
            <a:fillRect/>
          </a:stretch>
        </p:blipFill>
        <p:spPr>
          <a:xfrm>
            <a:off x="7452320" y="86193"/>
            <a:ext cx="1003935" cy="4038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3000" y="692696"/>
            <a:ext cx="3429000" cy="4973477"/>
          </a:xfrm>
          <a:prstGeom prst="rect">
            <a:avLst/>
          </a:prstGeom>
        </p:spPr>
        <p:txBody>
          <a:bodyPr wrap="square">
            <a:spAutoFit/>
          </a:bodyPr>
          <a:lstStyle/>
          <a:p>
            <a:pPr>
              <a:lnSpc>
                <a:spcPct val="150000"/>
              </a:lnSpc>
            </a:pPr>
            <a:r>
              <a:rPr lang="en-US" sz="3600" dirty="0">
                <a:solidFill>
                  <a:srgbClr val="00B050"/>
                </a:solidFill>
                <a:latin typeface="Arial Narrow" pitchFamily="34" charset="0"/>
              </a:rPr>
              <a:t>The solid (8 to 10% of input) and liquid </a:t>
            </a:r>
          </a:p>
          <a:p>
            <a:pPr>
              <a:lnSpc>
                <a:spcPct val="150000"/>
              </a:lnSpc>
            </a:pPr>
            <a:r>
              <a:rPr lang="en-US" sz="3600" dirty="0">
                <a:solidFill>
                  <a:srgbClr val="00B050"/>
                </a:solidFill>
                <a:latin typeface="Arial Narrow" pitchFamily="34" charset="0"/>
              </a:rPr>
              <a:t>by-products </a:t>
            </a:r>
          </a:p>
          <a:p>
            <a:pPr>
              <a:lnSpc>
                <a:spcPct val="150000"/>
              </a:lnSpc>
            </a:pPr>
            <a:r>
              <a:rPr lang="en-US" sz="3600" dirty="0">
                <a:solidFill>
                  <a:srgbClr val="00B050"/>
                </a:solidFill>
                <a:latin typeface="Arial Narrow" pitchFamily="34" charset="0"/>
              </a:rPr>
              <a:t>are nutrient rich and can be used as manure</a:t>
            </a:r>
          </a:p>
        </p:txBody>
      </p:sp>
      <p:pic>
        <p:nvPicPr>
          <p:cNvPr id="3" name="Picture 2" descr="http://www.manilawater.com/images/protect.jpg"/>
          <p:cNvPicPr>
            <a:picLocks noChangeAspect="1" noChangeArrowheads="1"/>
          </p:cNvPicPr>
          <p:nvPr/>
        </p:nvPicPr>
        <p:blipFill>
          <a:blip r:embed="rId2" cstate="print"/>
          <a:srcRect/>
          <a:stretch>
            <a:fillRect/>
          </a:stretch>
        </p:blipFill>
        <p:spPr bwMode="auto">
          <a:xfrm>
            <a:off x="115968" y="152400"/>
            <a:ext cx="4379832" cy="6553200"/>
          </a:xfrm>
          <a:prstGeom prst="rect">
            <a:avLst/>
          </a:prstGeom>
          <a:noFill/>
        </p:spPr>
      </p:pic>
      <p:pic>
        <p:nvPicPr>
          <p:cNvPr id="2" name="image1.jpeg">
            <a:extLst>
              <a:ext uri="{FF2B5EF4-FFF2-40B4-BE49-F238E27FC236}">
                <a16:creationId xmlns:a16="http://schemas.microsoft.com/office/drawing/2014/main" id="{19D77AAA-CACB-3A4B-9EDB-4A1252590B1D}"/>
              </a:ext>
            </a:extLst>
          </p:cNvPr>
          <p:cNvPicPr>
            <a:picLocks noChangeAspect="1"/>
          </p:cNvPicPr>
          <p:nvPr/>
        </p:nvPicPr>
        <p:blipFill>
          <a:blip r:embed="rId3" cstate="print"/>
          <a:stretch>
            <a:fillRect/>
          </a:stretch>
        </p:blipFill>
        <p:spPr>
          <a:xfrm>
            <a:off x="7378065" y="208613"/>
            <a:ext cx="1003935" cy="403860"/>
          </a:xfrm>
          <a:prstGeom prst="rect">
            <a:avLst/>
          </a:prstGeom>
        </p:spPr>
      </p:pic>
    </p:spTree>
    <p:extLst>
      <p:ext uri="{BB962C8B-B14F-4D97-AF65-F5344CB8AC3E}">
        <p14:creationId xmlns:p14="http://schemas.microsoft.com/office/powerpoint/2010/main" val="868588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18E49-B420-BC37-E064-0E925CBBB6A0}"/>
              </a:ext>
            </a:extLst>
          </p:cNvPr>
          <p:cNvPicPr>
            <a:picLocks noChangeAspect="1"/>
          </p:cNvPicPr>
          <p:nvPr/>
        </p:nvPicPr>
        <p:blipFill>
          <a:blip r:embed="rId2"/>
          <a:stretch>
            <a:fillRect/>
          </a:stretch>
        </p:blipFill>
        <p:spPr>
          <a:xfrm>
            <a:off x="139564" y="980728"/>
            <a:ext cx="8864871" cy="4559843"/>
          </a:xfrm>
          <a:prstGeom prst="rect">
            <a:avLst/>
          </a:prstGeom>
        </p:spPr>
      </p:pic>
      <p:pic>
        <p:nvPicPr>
          <p:cNvPr id="3" name="image1.jpeg">
            <a:extLst>
              <a:ext uri="{FF2B5EF4-FFF2-40B4-BE49-F238E27FC236}">
                <a16:creationId xmlns:a16="http://schemas.microsoft.com/office/drawing/2014/main" id="{FB562AD1-1BE7-87A8-85EF-4188FB80BF11}"/>
              </a:ext>
            </a:extLst>
          </p:cNvPr>
          <p:cNvPicPr>
            <a:picLocks noChangeAspect="1"/>
          </p:cNvPicPr>
          <p:nvPr/>
        </p:nvPicPr>
        <p:blipFill>
          <a:blip r:embed="rId3" cstate="print"/>
          <a:stretch>
            <a:fillRect/>
          </a:stretch>
        </p:blipFill>
        <p:spPr>
          <a:xfrm>
            <a:off x="7308304" y="404664"/>
            <a:ext cx="1003935" cy="403860"/>
          </a:xfrm>
          <a:prstGeom prst="rect">
            <a:avLst/>
          </a:prstGeom>
        </p:spPr>
      </p:pic>
    </p:spTree>
    <p:extLst>
      <p:ext uri="{BB962C8B-B14F-4D97-AF65-F5344CB8AC3E}">
        <p14:creationId xmlns:p14="http://schemas.microsoft.com/office/powerpoint/2010/main" val="248285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200" y="533400"/>
            <a:ext cx="3733800" cy="2677656"/>
          </a:xfrm>
          <a:prstGeom prst="rect">
            <a:avLst/>
          </a:prstGeom>
        </p:spPr>
        <p:txBody>
          <a:bodyPr wrap="square">
            <a:spAutoFit/>
          </a:bodyPr>
          <a:lstStyle/>
          <a:p>
            <a:r>
              <a:rPr lang="en-US" sz="2800" dirty="0">
                <a:latin typeface="Arial" pitchFamily="34" charset="0"/>
                <a:cs typeface="Arial" pitchFamily="34" charset="0"/>
              </a:rPr>
              <a:t>Available in standard sizes.   </a:t>
            </a: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r>
              <a:rPr lang="en-US" sz="2800" dirty="0">
                <a:latin typeface="Arial" pitchFamily="34" charset="0"/>
                <a:cs typeface="Arial" pitchFamily="34" charset="0"/>
              </a:rPr>
              <a:t>Custom engineered for large sizes.   </a:t>
            </a:r>
          </a:p>
        </p:txBody>
      </p:sp>
      <p:pic>
        <p:nvPicPr>
          <p:cNvPr id="35842" name="Picture 2" descr="http://t3.gstatic.com/images?q=tbn:ANd9GcRzUvnqT_y9jN7mgoUw3G4WQf1umWmVajufQzajgnrpCUGFrhWQ"/>
          <p:cNvPicPr>
            <a:picLocks noChangeAspect="1" noChangeArrowheads="1"/>
          </p:cNvPicPr>
          <p:nvPr/>
        </p:nvPicPr>
        <p:blipFill>
          <a:blip r:embed="rId3" cstate="print"/>
          <a:srcRect/>
          <a:stretch>
            <a:fillRect/>
          </a:stretch>
        </p:blipFill>
        <p:spPr bwMode="auto">
          <a:xfrm>
            <a:off x="754782" y="533400"/>
            <a:ext cx="3529186" cy="2740309"/>
          </a:xfrm>
          <a:prstGeom prst="rect">
            <a:avLst/>
          </a:prstGeom>
          <a:noFill/>
        </p:spPr>
      </p:pic>
      <p:sp>
        <p:nvSpPr>
          <p:cNvPr id="5" name="Rectangle 4"/>
          <p:cNvSpPr/>
          <p:nvPr/>
        </p:nvSpPr>
        <p:spPr>
          <a:xfrm>
            <a:off x="762000" y="3733800"/>
            <a:ext cx="3737992" cy="2677656"/>
          </a:xfrm>
          <a:prstGeom prst="rect">
            <a:avLst/>
          </a:prstGeom>
        </p:spPr>
        <p:txBody>
          <a:bodyPr wrap="square">
            <a:spAutoFit/>
          </a:bodyPr>
          <a:lstStyle/>
          <a:p>
            <a:pPr>
              <a:lnSpc>
                <a:spcPct val="150000"/>
              </a:lnSpc>
            </a:pPr>
            <a:r>
              <a:rPr lang="en-US" sz="2800" dirty="0">
                <a:latin typeface="Arial" pitchFamily="34" charset="0"/>
                <a:cs typeface="Arial" pitchFamily="34" charset="0"/>
              </a:rPr>
              <a:t>Ideal for </a:t>
            </a:r>
            <a:r>
              <a:rPr lang="en-IN" sz="2800" dirty="0"/>
              <a:t>Condominium</a:t>
            </a:r>
            <a:r>
              <a:rPr lang="en-US" sz="2800" dirty="0">
                <a:latin typeface="Arial" pitchFamily="34" charset="0"/>
                <a:cs typeface="Arial" pitchFamily="34" charset="0"/>
              </a:rPr>
              <a:t>, Hotel, Canteen, Cafeteria and Community Kitchen.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4096881"/>
            <a:ext cx="378142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1.jpeg">
            <a:extLst>
              <a:ext uri="{FF2B5EF4-FFF2-40B4-BE49-F238E27FC236}">
                <a16:creationId xmlns:a16="http://schemas.microsoft.com/office/drawing/2014/main" id="{E1736203-3C34-98F1-96EA-ABABD24358BB}"/>
              </a:ext>
            </a:extLst>
          </p:cNvPr>
          <p:cNvPicPr>
            <a:picLocks noChangeAspect="1"/>
          </p:cNvPicPr>
          <p:nvPr/>
        </p:nvPicPr>
        <p:blipFill>
          <a:blip r:embed="rId5" cstate="print"/>
          <a:stretch>
            <a:fillRect/>
          </a:stretch>
        </p:blipFill>
        <p:spPr>
          <a:xfrm>
            <a:off x="7742297" y="0"/>
            <a:ext cx="1003935" cy="4038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14733" y="340913"/>
            <a:ext cx="7092058" cy="461665"/>
          </a:xfrm>
          <a:prstGeom prst="rect">
            <a:avLst/>
          </a:prstGeom>
          <a:noFill/>
        </p:spPr>
        <p:txBody>
          <a:bodyPr wrap="square" rtlCol="0">
            <a:spAutoFit/>
          </a:bodyPr>
          <a:lstStyle/>
          <a:p>
            <a:r>
              <a:rPr lang="en-IN" sz="2400" dirty="0">
                <a:solidFill>
                  <a:srgbClr val="00B050"/>
                </a:solidFill>
              </a:rPr>
              <a:t>TNPL  Kitchen, Food waste to Energy Plant  - 500 Kg/day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959369"/>
            <a:ext cx="7202260" cy="5579543"/>
          </a:xfrm>
          <a:prstGeom prst="rect">
            <a:avLst/>
          </a:prstGeom>
        </p:spPr>
      </p:pic>
      <p:pic>
        <p:nvPicPr>
          <p:cNvPr id="3" name="image1.jpeg">
            <a:extLst>
              <a:ext uri="{FF2B5EF4-FFF2-40B4-BE49-F238E27FC236}">
                <a16:creationId xmlns:a16="http://schemas.microsoft.com/office/drawing/2014/main" id="{97E7B0F5-CD29-73F9-66C5-BDEC11DD9BF0}"/>
              </a:ext>
            </a:extLst>
          </p:cNvPr>
          <p:cNvPicPr>
            <a:picLocks noChangeAspect="1"/>
          </p:cNvPicPr>
          <p:nvPr/>
        </p:nvPicPr>
        <p:blipFill>
          <a:blip r:embed="rId3" cstate="print"/>
          <a:stretch>
            <a:fillRect/>
          </a:stretch>
        </p:blipFill>
        <p:spPr>
          <a:xfrm>
            <a:off x="7829267" y="0"/>
            <a:ext cx="1003935" cy="403860"/>
          </a:xfrm>
          <a:prstGeom prst="rect">
            <a:avLst/>
          </a:prstGeom>
        </p:spPr>
      </p:pic>
    </p:spTree>
    <p:extLst>
      <p:ext uri="{BB962C8B-B14F-4D97-AF65-F5344CB8AC3E}">
        <p14:creationId xmlns:p14="http://schemas.microsoft.com/office/powerpoint/2010/main" val="200934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https://apis.mail.yahoo.com/ws/v3/mailboxes/@.id==VjN-teOGT-pBdeD4VZpHYBU3zCg7_Frst5wH-ldCph4dDl3nt1xF1ac8NsDFZHdR3NIppVATGjFd3tWQkn7sAKtr2Q/messages/@.id==ADdx1vpc0RVTW6nvkAF66LeJ_kw/content/parts/@.id==17/thumbnail?appId=YMailNorrin&amp;downloadWhenThumbnailFails=true&amp;pid=17"/>
          <p:cNvSpPr>
            <a:spLocks noGrp="1" noChangeAspect="1" noChangeArrowheads="1"/>
          </p:cNvSpPr>
          <p:nvPr>
            <p:ph type="title"/>
          </p:nvPr>
        </p:nvSpPr>
        <p:spPr bwMode="auto">
          <a:xfrm>
            <a:off x="451687" y="388823"/>
            <a:ext cx="8435280" cy="11715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en-IN" sz="3100" dirty="0">
                <a:solidFill>
                  <a:srgbClr val="0070C0"/>
                </a:solidFill>
              </a:rPr>
              <a:t>SSM Builders  Kitchen, Food waste </a:t>
            </a:r>
            <a:br>
              <a:rPr lang="en-IN" sz="3100" dirty="0">
                <a:solidFill>
                  <a:srgbClr val="0070C0"/>
                </a:solidFill>
              </a:rPr>
            </a:br>
            <a:r>
              <a:rPr lang="en-IN" sz="3100" dirty="0">
                <a:solidFill>
                  <a:srgbClr val="0070C0"/>
                </a:solidFill>
              </a:rPr>
              <a:t>to Energy Plant  - 3 TPD</a:t>
            </a:r>
            <a:br>
              <a:rPr lang="en-IN" dirty="0">
                <a:solidFill>
                  <a:srgbClr val="00B050"/>
                </a:solidFill>
              </a:rPr>
            </a:br>
            <a:endParaRPr lang="en-IN"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32" y="1580479"/>
            <a:ext cx="8666736" cy="4350295"/>
          </a:xfrm>
          <a:prstGeom prst="rect">
            <a:avLst/>
          </a:prstGeom>
        </p:spPr>
      </p:pic>
      <p:sp>
        <p:nvSpPr>
          <p:cNvPr id="3" name="Content Placeholder 2"/>
          <p:cNvSpPr>
            <a:spLocks noGrp="1"/>
          </p:cNvSpPr>
          <p:nvPr>
            <p:ph idx="1"/>
          </p:nvPr>
        </p:nvSpPr>
        <p:spPr/>
        <p:txBody>
          <a:bodyPr/>
          <a:lstStyle/>
          <a:p>
            <a:pPr marL="0" indent="0">
              <a:buNone/>
            </a:pPr>
            <a:r>
              <a:rPr lang="en-IN" dirty="0"/>
              <a:t> </a:t>
            </a:r>
          </a:p>
        </p:txBody>
      </p:sp>
      <p:pic>
        <p:nvPicPr>
          <p:cNvPr id="5" name="image1.jpeg">
            <a:extLst>
              <a:ext uri="{FF2B5EF4-FFF2-40B4-BE49-F238E27FC236}">
                <a16:creationId xmlns:a16="http://schemas.microsoft.com/office/drawing/2014/main" id="{5EE3E3FA-21B0-40E8-119E-DE33B3CF1707}"/>
              </a:ext>
            </a:extLst>
          </p:cNvPr>
          <p:cNvPicPr>
            <a:picLocks noChangeAspect="1"/>
          </p:cNvPicPr>
          <p:nvPr/>
        </p:nvPicPr>
        <p:blipFill>
          <a:blip r:embed="rId3" cstate="print"/>
          <a:stretch>
            <a:fillRect/>
          </a:stretch>
        </p:blipFill>
        <p:spPr>
          <a:xfrm>
            <a:off x="7308304" y="56213"/>
            <a:ext cx="1003935" cy="403860"/>
          </a:xfrm>
          <a:prstGeom prst="rect">
            <a:avLst/>
          </a:prstGeom>
        </p:spPr>
      </p:pic>
    </p:spTree>
    <p:extLst>
      <p:ext uri="{BB962C8B-B14F-4D97-AF65-F5344CB8AC3E}">
        <p14:creationId xmlns:p14="http://schemas.microsoft.com/office/powerpoint/2010/main" val="2216151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881062"/>
            <a:ext cx="8467725" cy="5095875"/>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42EC7834-90BA-4A19-B320-E1C173571CAF}"/>
              </a:ext>
            </a:extLst>
          </p:cNvPr>
          <p:cNvCxnSpPr/>
          <p:nvPr/>
        </p:nvCxnSpPr>
        <p:spPr>
          <a:xfrm>
            <a:off x="3249729" y="1556792"/>
            <a:ext cx="0" cy="4392488"/>
          </a:xfrm>
          <a:prstGeom prst="line">
            <a:avLst/>
          </a:prstGeom>
        </p:spPr>
        <p:style>
          <a:lnRef idx="1">
            <a:schemeClr val="accent2"/>
          </a:lnRef>
          <a:fillRef idx="0">
            <a:schemeClr val="accent2"/>
          </a:fillRef>
          <a:effectRef idx="0">
            <a:schemeClr val="accent2"/>
          </a:effectRef>
          <a:fontRef idx="minor">
            <a:schemeClr val="tx1"/>
          </a:fontRef>
        </p:style>
      </p:cxnSp>
      <p:pic>
        <p:nvPicPr>
          <p:cNvPr id="2" name="image1.jpeg">
            <a:extLst>
              <a:ext uri="{FF2B5EF4-FFF2-40B4-BE49-F238E27FC236}">
                <a16:creationId xmlns:a16="http://schemas.microsoft.com/office/drawing/2014/main" id="{0BE6041F-A083-58B8-0EC2-2539E7381391}"/>
              </a:ext>
            </a:extLst>
          </p:cNvPr>
          <p:cNvPicPr>
            <a:picLocks noChangeAspect="1"/>
          </p:cNvPicPr>
          <p:nvPr/>
        </p:nvPicPr>
        <p:blipFill>
          <a:blip r:embed="rId4" cstate="print"/>
          <a:stretch>
            <a:fillRect/>
          </a:stretch>
        </p:blipFill>
        <p:spPr>
          <a:xfrm>
            <a:off x="7524328" y="260648"/>
            <a:ext cx="1003935" cy="403860"/>
          </a:xfrm>
          <a:prstGeom prst="rect">
            <a:avLst/>
          </a:prstGeom>
        </p:spPr>
      </p:pic>
    </p:spTree>
    <p:extLst>
      <p:ext uri="{BB962C8B-B14F-4D97-AF65-F5344CB8AC3E}">
        <p14:creationId xmlns:p14="http://schemas.microsoft.com/office/powerpoint/2010/main" val="200243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151" y="242765"/>
            <a:ext cx="8229600" cy="1143000"/>
          </a:xfrm>
        </p:spPr>
        <p:txBody>
          <a:bodyPr>
            <a:normAutofit/>
          </a:bodyPr>
          <a:lstStyle/>
          <a:p>
            <a:r>
              <a:rPr lang="en-IN" sz="2400" dirty="0"/>
              <a:t>Typical Layout for 100/200/500 kg plant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340768"/>
            <a:ext cx="4666382" cy="5274467"/>
          </a:xfrm>
          <a:prstGeom prst="rect">
            <a:avLst/>
          </a:prstGeom>
        </p:spPr>
      </p:pic>
      <p:pic>
        <p:nvPicPr>
          <p:cNvPr id="3" name="image1.jpeg">
            <a:extLst>
              <a:ext uri="{FF2B5EF4-FFF2-40B4-BE49-F238E27FC236}">
                <a16:creationId xmlns:a16="http://schemas.microsoft.com/office/drawing/2014/main" id="{4DCD6C62-8571-843A-CFB6-FC0E77AF734E}"/>
              </a:ext>
            </a:extLst>
          </p:cNvPr>
          <p:cNvPicPr>
            <a:picLocks noChangeAspect="1"/>
          </p:cNvPicPr>
          <p:nvPr/>
        </p:nvPicPr>
        <p:blipFill>
          <a:blip r:embed="rId3" cstate="print"/>
          <a:stretch>
            <a:fillRect/>
          </a:stretch>
        </p:blipFill>
        <p:spPr>
          <a:xfrm>
            <a:off x="7509914" y="40835"/>
            <a:ext cx="1003935" cy="403860"/>
          </a:xfrm>
          <a:prstGeom prst="rect">
            <a:avLst/>
          </a:prstGeom>
        </p:spPr>
      </p:pic>
    </p:spTree>
    <p:extLst>
      <p:ext uri="{BB962C8B-B14F-4D97-AF65-F5344CB8AC3E}">
        <p14:creationId xmlns:p14="http://schemas.microsoft.com/office/powerpoint/2010/main" val="3561788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3BFCE4-AA45-EF4F-D06E-AED9501929AC}"/>
              </a:ext>
            </a:extLst>
          </p:cNvPr>
          <p:cNvPicPr>
            <a:picLocks noChangeAspect="1"/>
          </p:cNvPicPr>
          <p:nvPr/>
        </p:nvPicPr>
        <p:blipFill>
          <a:blip r:embed="rId2"/>
          <a:stretch>
            <a:fillRect/>
          </a:stretch>
        </p:blipFill>
        <p:spPr>
          <a:xfrm>
            <a:off x="17760" y="1844824"/>
            <a:ext cx="9115354" cy="4104456"/>
          </a:xfrm>
          <a:prstGeom prst="rect">
            <a:avLst/>
          </a:prstGeom>
        </p:spPr>
      </p:pic>
      <p:sp>
        <p:nvSpPr>
          <p:cNvPr id="6" name="Title 1">
            <a:extLst>
              <a:ext uri="{FF2B5EF4-FFF2-40B4-BE49-F238E27FC236}">
                <a16:creationId xmlns:a16="http://schemas.microsoft.com/office/drawing/2014/main" id="{959BE7B9-3467-03A5-365A-C43AB891C4EF}"/>
              </a:ext>
            </a:extLst>
          </p:cNvPr>
          <p:cNvSpPr>
            <a:spLocks noGrp="1"/>
          </p:cNvSpPr>
          <p:nvPr>
            <p:ph type="title"/>
          </p:nvPr>
        </p:nvSpPr>
        <p:spPr>
          <a:xfrm>
            <a:off x="539552" y="548680"/>
            <a:ext cx="8229600" cy="1143000"/>
          </a:xfrm>
        </p:spPr>
        <p:txBody>
          <a:bodyPr>
            <a:normAutofit/>
          </a:bodyPr>
          <a:lstStyle/>
          <a:p>
            <a:r>
              <a:rPr lang="en-IN" sz="2400" dirty="0"/>
              <a:t>BBTC Kodagu District, Karnataka</a:t>
            </a:r>
          </a:p>
        </p:txBody>
      </p:sp>
      <p:pic>
        <p:nvPicPr>
          <p:cNvPr id="2" name="image1.jpeg">
            <a:extLst>
              <a:ext uri="{FF2B5EF4-FFF2-40B4-BE49-F238E27FC236}">
                <a16:creationId xmlns:a16="http://schemas.microsoft.com/office/drawing/2014/main" id="{DCD2E037-AB03-13E5-5370-9EDC67692204}"/>
              </a:ext>
            </a:extLst>
          </p:cNvPr>
          <p:cNvPicPr>
            <a:picLocks noChangeAspect="1"/>
          </p:cNvPicPr>
          <p:nvPr/>
        </p:nvPicPr>
        <p:blipFill>
          <a:blip r:embed="rId3" cstate="print"/>
          <a:stretch>
            <a:fillRect/>
          </a:stretch>
        </p:blipFill>
        <p:spPr>
          <a:xfrm>
            <a:off x="7452320" y="111092"/>
            <a:ext cx="1003935" cy="403860"/>
          </a:xfrm>
          <a:prstGeom prst="rect">
            <a:avLst/>
          </a:prstGeom>
        </p:spPr>
      </p:pic>
    </p:spTree>
    <p:extLst>
      <p:ext uri="{BB962C8B-B14F-4D97-AF65-F5344CB8AC3E}">
        <p14:creationId xmlns:p14="http://schemas.microsoft.com/office/powerpoint/2010/main" val="1271645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692696"/>
            <a:ext cx="8064895" cy="5386090"/>
          </a:xfrm>
          <a:prstGeom prst="rect">
            <a:avLst/>
          </a:prstGeom>
        </p:spPr>
        <p:txBody>
          <a:bodyPr wrap="square">
            <a:spAutoFit/>
          </a:bodyPr>
          <a:lstStyle/>
          <a:p>
            <a:pPr algn="ctr"/>
            <a:r>
              <a:rPr lang="en-US" sz="3200" dirty="0"/>
              <a:t>Ideal Technology for  secondary  and  tertiary  treatment  of:</a:t>
            </a:r>
          </a:p>
          <a:p>
            <a:r>
              <a:rPr lang="en-US" sz="3200" dirty="0"/>
              <a:t>  </a:t>
            </a:r>
          </a:p>
          <a:p>
            <a:endParaRPr lang="en-US" sz="3200" dirty="0"/>
          </a:p>
          <a:p>
            <a:pPr marL="742950" lvl="1" indent="-285750">
              <a:buFont typeface="Wingdings" pitchFamily="2" charset="2"/>
              <a:buChar char="Ø"/>
            </a:pPr>
            <a:r>
              <a:rPr lang="en-US" sz="2400" dirty="0">
                <a:solidFill>
                  <a:schemeClr val="accent6">
                    <a:lumMod val="75000"/>
                  </a:schemeClr>
                </a:solidFill>
              </a:rPr>
              <a:t>Municipal  Waste Water </a:t>
            </a:r>
          </a:p>
          <a:p>
            <a:pPr marL="742950" lvl="1" indent="-285750">
              <a:buFont typeface="Wingdings" pitchFamily="2" charset="2"/>
              <a:buChar char="Ø"/>
            </a:pPr>
            <a:endParaRPr lang="en-US" sz="2400" dirty="0">
              <a:solidFill>
                <a:schemeClr val="accent6">
                  <a:lumMod val="75000"/>
                </a:schemeClr>
              </a:solidFill>
            </a:endParaRPr>
          </a:p>
          <a:p>
            <a:pPr marL="742950" lvl="1" indent="-285750">
              <a:buFont typeface="Wingdings" pitchFamily="2" charset="2"/>
              <a:buChar char="Ø"/>
            </a:pPr>
            <a:r>
              <a:rPr lang="en-US" sz="2400" dirty="0">
                <a:solidFill>
                  <a:schemeClr val="accent6">
                    <a:lumMod val="75000"/>
                  </a:schemeClr>
                </a:solidFill>
              </a:rPr>
              <a:t>Sludge management </a:t>
            </a:r>
          </a:p>
          <a:p>
            <a:pPr marL="742950" lvl="1" indent="-285750">
              <a:buFont typeface="Wingdings" pitchFamily="2" charset="2"/>
              <a:buChar char="Ø"/>
            </a:pPr>
            <a:endParaRPr lang="en-US" sz="2400" dirty="0">
              <a:solidFill>
                <a:schemeClr val="accent6">
                  <a:lumMod val="75000"/>
                </a:schemeClr>
              </a:solidFill>
            </a:endParaRPr>
          </a:p>
          <a:p>
            <a:pPr marL="742950" lvl="1" indent="-285750">
              <a:buFont typeface="Wingdings" pitchFamily="2" charset="2"/>
              <a:buChar char="Ø"/>
            </a:pPr>
            <a:r>
              <a:rPr lang="en-US" sz="2400" dirty="0">
                <a:solidFill>
                  <a:schemeClr val="accent6">
                    <a:lumMod val="75000"/>
                  </a:schemeClr>
                </a:solidFill>
              </a:rPr>
              <a:t>Treatment of Industrial Effluent Agricultural Effluent</a:t>
            </a:r>
          </a:p>
          <a:p>
            <a:pPr marL="742950" lvl="1" indent="-285750">
              <a:buFont typeface="Wingdings" pitchFamily="2" charset="2"/>
              <a:buChar char="Ø"/>
            </a:pPr>
            <a:endParaRPr lang="en-US" sz="2400" dirty="0">
              <a:solidFill>
                <a:schemeClr val="accent6">
                  <a:lumMod val="75000"/>
                </a:schemeClr>
              </a:solidFill>
            </a:endParaRPr>
          </a:p>
          <a:p>
            <a:pPr marL="742950" lvl="1" indent="-285750">
              <a:buFont typeface="Wingdings" pitchFamily="2" charset="2"/>
              <a:buChar char="Ø"/>
            </a:pPr>
            <a:r>
              <a:rPr lang="en-US" sz="2400" dirty="0">
                <a:solidFill>
                  <a:schemeClr val="accent6">
                    <a:lumMod val="75000"/>
                  </a:schemeClr>
                </a:solidFill>
              </a:rPr>
              <a:t>landfill leachates</a:t>
            </a:r>
          </a:p>
          <a:p>
            <a:pPr lvl="1"/>
            <a:endParaRPr lang="en-US" sz="2400" dirty="0">
              <a:solidFill>
                <a:schemeClr val="accent6">
                  <a:lumMod val="75000"/>
                </a:schemeClr>
              </a:solidFill>
            </a:endParaRPr>
          </a:p>
          <a:p>
            <a:pPr marL="742950" lvl="1" indent="-285750">
              <a:buFont typeface="Wingdings" pitchFamily="2" charset="2"/>
              <a:buChar char="Ø"/>
            </a:pPr>
            <a:r>
              <a:rPr lang="en-US" sz="2400" dirty="0">
                <a:solidFill>
                  <a:schemeClr val="accent6">
                    <a:lumMod val="75000"/>
                  </a:schemeClr>
                </a:solidFill>
              </a:rPr>
              <a:t>Kitchen, Food, Plant, Animal &amp; Human Waste.</a:t>
            </a:r>
            <a:endParaRPr lang="en-IN" sz="2400" dirty="0">
              <a:solidFill>
                <a:schemeClr val="accent6">
                  <a:lumMod val="75000"/>
                </a:schemeClr>
              </a:solidFill>
            </a:endParaRPr>
          </a:p>
        </p:txBody>
      </p:sp>
      <p:cxnSp>
        <p:nvCxnSpPr>
          <p:cNvPr id="3" name="Straight Connector 2">
            <a:extLst>
              <a:ext uri="{FF2B5EF4-FFF2-40B4-BE49-F238E27FC236}">
                <a16:creationId xmlns:a16="http://schemas.microsoft.com/office/drawing/2014/main" id="{3BFC6F12-F230-4F09-A5F0-CA115BC1AB3C}"/>
              </a:ext>
            </a:extLst>
          </p:cNvPr>
          <p:cNvCxnSpPr/>
          <p:nvPr/>
        </p:nvCxnSpPr>
        <p:spPr>
          <a:xfrm>
            <a:off x="1043608" y="1772816"/>
            <a:ext cx="74168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41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011" y="2924944"/>
            <a:ext cx="4381053" cy="2862322"/>
          </a:xfrm>
          <a:prstGeom prst="rect">
            <a:avLst/>
          </a:prstGeom>
        </p:spPr>
        <p:txBody>
          <a:bodyPr wrap="square">
            <a:spAutoFit/>
          </a:bodyPr>
          <a:lstStyle/>
          <a:p>
            <a:pPr marL="457200" indent="-457200">
              <a:buFont typeface="+mj-lt"/>
              <a:buAutoNum type="arabicPeriod"/>
            </a:pPr>
            <a:endParaRPr lang="en-IN" sz="800" dirty="0">
              <a:latin typeface="Arial Narrow" pitchFamily="34" charset="0"/>
            </a:endParaRPr>
          </a:p>
          <a:p>
            <a:pPr marL="457200" indent="-457200">
              <a:buFont typeface="Wingdings" panose="05000000000000000000" pitchFamily="2" charset="2"/>
              <a:buChar char="ü"/>
            </a:pPr>
            <a:r>
              <a:rPr lang="en-IN" sz="2000" dirty="0">
                <a:latin typeface="Arial Narrow" pitchFamily="34" charset="0"/>
              </a:rPr>
              <a:t>The plant can be constructed underground without space wastage</a:t>
            </a:r>
          </a:p>
          <a:p>
            <a:pPr marL="457200" indent="-457200">
              <a:buFont typeface="Wingdings" panose="05000000000000000000" pitchFamily="2" charset="2"/>
              <a:buChar char="ü"/>
            </a:pPr>
            <a:endParaRPr lang="en-IN" sz="800" dirty="0">
              <a:latin typeface="Arial Narrow" pitchFamily="34" charset="0"/>
            </a:endParaRPr>
          </a:p>
          <a:p>
            <a:pPr marL="457200" indent="-457200">
              <a:buFont typeface="Wingdings" panose="05000000000000000000" pitchFamily="2" charset="2"/>
              <a:buChar char="ü"/>
            </a:pPr>
            <a:r>
              <a:rPr lang="en-IN" sz="2000" dirty="0">
                <a:latin typeface="Arial Narrow" pitchFamily="34" charset="0"/>
              </a:rPr>
              <a:t>Environment friendly since the process does not generate any polluting liquids or gas</a:t>
            </a:r>
          </a:p>
          <a:p>
            <a:pPr marL="457200" indent="-457200">
              <a:buFont typeface="Wingdings" panose="05000000000000000000" pitchFamily="2" charset="2"/>
              <a:buChar char="ü"/>
            </a:pPr>
            <a:endParaRPr lang="en-IN" sz="800" dirty="0">
              <a:latin typeface="Arial Narrow" pitchFamily="34" charset="0"/>
            </a:endParaRPr>
          </a:p>
          <a:p>
            <a:pPr marL="457200" indent="-457200">
              <a:buFont typeface="Wingdings" panose="05000000000000000000" pitchFamily="2" charset="2"/>
              <a:buChar char="ü"/>
            </a:pPr>
            <a:r>
              <a:rPr lang="en-IN" sz="2000" dirty="0">
                <a:latin typeface="Arial Narrow" pitchFamily="34" charset="0"/>
              </a:rPr>
              <a:t>Simple to operate</a:t>
            </a:r>
          </a:p>
          <a:p>
            <a:pPr marL="457200" indent="-457200">
              <a:buFont typeface="Wingdings" panose="05000000000000000000" pitchFamily="2" charset="2"/>
              <a:buChar char="ü"/>
            </a:pPr>
            <a:endParaRPr lang="en-IN" sz="800" dirty="0">
              <a:latin typeface="Arial Narrow" pitchFamily="34" charset="0"/>
            </a:endParaRPr>
          </a:p>
          <a:p>
            <a:pPr marL="457200" indent="-457200">
              <a:buFont typeface="Wingdings" panose="05000000000000000000" pitchFamily="2" charset="2"/>
              <a:buChar char="ü"/>
            </a:pPr>
            <a:r>
              <a:rPr lang="en-IN" sz="2000" dirty="0">
                <a:latin typeface="Arial Narrow" pitchFamily="34" charset="0"/>
              </a:rPr>
              <a:t>Almost zero maintenance</a:t>
            </a:r>
          </a:p>
          <a:p>
            <a:pPr marL="457200" indent="-457200">
              <a:buFont typeface="Wingdings" panose="05000000000000000000" pitchFamily="2" charset="2"/>
              <a:buChar char="ü"/>
            </a:pPr>
            <a:endParaRPr lang="en-IN" sz="800" dirty="0">
              <a:latin typeface="Arial Narrow" pitchFamily="34" charset="0"/>
            </a:endParaRPr>
          </a:p>
        </p:txBody>
      </p:sp>
      <p:pic>
        <p:nvPicPr>
          <p:cNvPr id="3" name="Picture 2"/>
          <p:cNvPicPr>
            <a:picLocks noChangeAspect="1"/>
          </p:cNvPicPr>
          <p:nvPr/>
        </p:nvPicPr>
        <p:blipFill>
          <a:blip r:embed="rId3"/>
          <a:stretch>
            <a:fillRect/>
          </a:stretch>
        </p:blipFill>
        <p:spPr>
          <a:xfrm>
            <a:off x="755576" y="539010"/>
            <a:ext cx="1800708" cy="1692511"/>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692696"/>
            <a:ext cx="3284264" cy="247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616" y="3356992"/>
            <a:ext cx="3223853"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1.jpeg">
            <a:extLst>
              <a:ext uri="{FF2B5EF4-FFF2-40B4-BE49-F238E27FC236}">
                <a16:creationId xmlns:a16="http://schemas.microsoft.com/office/drawing/2014/main" id="{AFA194D3-53D3-F399-6538-A6DC36961B3D}"/>
              </a:ext>
            </a:extLst>
          </p:cNvPr>
          <p:cNvPicPr>
            <a:picLocks noChangeAspect="1"/>
          </p:cNvPicPr>
          <p:nvPr/>
        </p:nvPicPr>
        <p:blipFill>
          <a:blip r:embed="rId6" cstate="print"/>
          <a:stretch>
            <a:fillRect/>
          </a:stretch>
        </p:blipFill>
        <p:spPr>
          <a:xfrm>
            <a:off x="7632370" y="87589"/>
            <a:ext cx="1003935" cy="4038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47864" y="260648"/>
            <a:ext cx="4752528" cy="6001643"/>
          </a:xfrm>
          <a:prstGeom prst="rect">
            <a:avLst/>
          </a:prstGeom>
        </p:spPr>
        <p:txBody>
          <a:bodyPr wrap="square">
            <a:spAutoFit/>
          </a:bodyPr>
          <a:lstStyle/>
          <a:p>
            <a:endParaRPr lang="en-US" sz="2400" dirty="0"/>
          </a:p>
          <a:p>
            <a:pPr marL="1200150" lvl="2" indent="-285750">
              <a:lnSpc>
                <a:spcPct val="150000"/>
              </a:lnSpc>
              <a:buFont typeface="Wingdings" pitchFamily="2" charset="2"/>
              <a:buChar char="Ø"/>
            </a:pPr>
            <a:r>
              <a:rPr lang="en-US" sz="2400" b="1" dirty="0">
                <a:solidFill>
                  <a:srgbClr val="00B050"/>
                </a:solidFill>
                <a:latin typeface="Arial Narrow" pitchFamily="34" charset="0"/>
              </a:rPr>
              <a:t>Proven Technology</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practically sound</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eco-friendly</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maintenance free</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cost-effective </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No electricity needed</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minimum maintenance </a:t>
            </a:r>
          </a:p>
          <a:p>
            <a:pPr marL="1200150" lvl="2" indent="-285750">
              <a:lnSpc>
                <a:spcPct val="150000"/>
              </a:lnSpc>
              <a:buFont typeface="Wingdings" pitchFamily="2" charset="2"/>
              <a:buChar char="Ø"/>
            </a:pPr>
            <a:r>
              <a:rPr lang="en-US" sz="2400" b="1" dirty="0">
                <a:solidFill>
                  <a:srgbClr val="00B050"/>
                </a:solidFill>
                <a:latin typeface="Arial Narrow" pitchFamily="34" charset="0"/>
              </a:rPr>
              <a:t>self-sustainable</a:t>
            </a:r>
          </a:p>
          <a:p>
            <a:pPr marL="1257300" lvl="2" indent="-342900">
              <a:lnSpc>
                <a:spcPct val="150000"/>
              </a:lnSpc>
              <a:buFont typeface="Wingdings" pitchFamily="2" charset="2"/>
              <a:buChar char="Ø"/>
            </a:pPr>
            <a:r>
              <a:rPr lang="en-US" sz="2400" b="1" dirty="0">
                <a:solidFill>
                  <a:srgbClr val="00B050"/>
                </a:solidFill>
                <a:latin typeface="Arial Narrow" pitchFamily="34" charset="0"/>
              </a:rPr>
              <a:t>Aesthetic appeal</a:t>
            </a:r>
            <a:endParaRPr lang="en-IN" sz="2400" b="1" dirty="0">
              <a:solidFill>
                <a:srgbClr val="00B050"/>
              </a:solidFill>
              <a:latin typeface="Arial Narrow" pitchFamily="34" charset="0"/>
            </a:endParaRPr>
          </a:p>
          <a:p>
            <a:pPr marL="1257300" lvl="2" indent="-342900">
              <a:lnSpc>
                <a:spcPct val="150000"/>
              </a:lnSpc>
              <a:buFont typeface="Wingdings" pitchFamily="2" charset="2"/>
              <a:buChar char="Ø"/>
            </a:pPr>
            <a:r>
              <a:rPr lang="en-US" sz="2400" b="1" dirty="0">
                <a:solidFill>
                  <a:srgbClr val="00B050"/>
                </a:solidFill>
                <a:latin typeface="Arial Narrow" pitchFamily="34" charset="0"/>
              </a:rPr>
              <a:t>No mosquitoes no odor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19" y="3227133"/>
            <a:ext cx="2125663"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67" y="1556792"/>
            <a:ext cx="1973263"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1.jpeg">
            <a:extLst>
              <a:ext uri="{FF2B5EF4-FFF2-40B4-BE49-F238E27FC236}">
                <a16:creationId xmlns:a16="http://schemas.microsoft.com/office/drawing/2014/main" id="{D53FEAB4-A0B3-664C-B7F6-345D08B4BB46}"/>
              </a:ext>
            </a:extLst>
          </p:cNvPr>
          <p:cNvPicPr>
            <a:picLocks noChangeAspect="1"/>
          </p:cNvPicPr>
          <p:nvPr/>
        </p:nvPicPr>
        <p:blipFill>
          <a:blip r:embed="rId4" cstate="print"/>
          <a:stretch>
            <a:fillRect/>
          </a:stretch>
        </p:blipFill>
        <p:spPr>
          <a:xfrm>
            <a:off x="7380312" y="191849"/>
            <a:ext cx="1003935" cy="403860"/>
          </a:xfrm>
          <a:prstGeom prst="rect">
            <a:avLst/>
          </a:prstGeom>
        </p:spPr>
      </p:pic>
    </p:spTree>
    <p:extLst>
      <p:ext uri="{BB962C8B-B14F-4D97-AF65-F5344CB8AC3E}">
        <p14:creationId xmlns:p14="http://schemas.microsoft.com/office/powerpoint/2010/main" val="22120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22457-0ABE-EFCD-F46A-59495414D4D9}"/>
              </a:ext>
            </a:extLst>
          </p:cNvPr>
          <p:cNvPicPr>
            <a:picLocks noChangeAspect="1"/>
          </p:cNvPicPr>
          <p:nvPr/>
        </p:nvPicPr>
        <p:blipFill>
          <a:blip r:embed="rId2"/>
          <a:stretch>
            <a:fillRect/>
          </a:stretch>
        </p:blipFill>
        <p:spPr>
          <a:xfrm>
            <a:off x="4571980" y="3428992"/>
            <a:ext cx="39" cy="16"/>
          </a:xfrm>
          <a:prstGeom prst="rect">
            <a:avLst/>
          </a:prstGeom>
        </p:spPr>
      </p:pic>
      <p:pic>
        <p:nvPicPr>
          <p:cNvPr id="5" name="Picture 4">
            <a:extLst>
              <a:ext uri="{FF2B5EF4-FFF2-40B4-BE49-F238E27FC236}">
                <a16:creationId xmlns:a16="http://schemas.microsoft.com/office/drawing/2014/main" id="{37506884-F1A4-E3BE-E079-FC63B946175B}"/>
              </a:ext>
            </a:extLst>
          </p:cNvPr>
          <p:cNvPicPr>
            <a:picLocks noChangeAspect="1"/>
          </p:cNvPicPr>
          <p:nvPr/>
        </p:nvPicPr>
        <p:blipFill>
          <a:blip r:embed="rId3"/>
          <a:stretch>
            <a:fillRect/>
          </a:stretch>
        </p:blipFill>
        <p:spPr>
          <a:xfrm>
            <a:off x="114196" y="1323190"/>
            <a:ext cx="8938942" cy="3744416"/>
          </a:xfrm>
          <a:prstGeom prst="rect">
            <a:avLst/>
          </a:prstGeom>
        </p:spPr>
      </p:pic>
      <p:pic>
        <p:nvPicPr>
          <p:cNvPr id="2" name="image1.jpeg">
            <a:extLst>
              <a:ext uri="{FF2B5EF4-FFF2-40B4-BE49-F238E27FC236}">
                <a16:creationId xmlns:a16="http://schemas.microsoft.com/office/drawing/2014/main" id="{AF2D452D-6458-1727-1577-0BE43946397D}"/>
              </a:ext>
            </a:extLst>
          </p:cNvPr>
          <p:cNvPicPr>
            <a:picLocks noChangeAspect="1"/>
          </p:cNvPicPr>
          <p:nvPr/>
        </p:nvPicPr>
        <p:blipFill>
          <a:blip r:embed="rId4" cstate="print"/>
          <a:stretch>
            <a:fillRect/>
          </a:stretch>
        </p:blipFill>
        <p:spPr>
          <a:xfrm>
            <a:off x="7524328" y="188640"/>
            <a:ext cx="1003935" cy="40386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624013" y="338138"/>
            <a:ext cx="5895975" cy="6181725"/>
          </a:xfrm>
          <a:prstGeom prst="rect">
            <a:avLst/>
          </a:prstGeom>
          <a:noFill/>
          <a:ln w="9525">
            <a:noFill/>
            <a:miter lim="800000"/>
            <a:headEnd/>
            <a:tailEnd/>
          </a:ln>
          <a:effectLst/>
        </p:spPr>
      </p:pic>
      <p:pic>
        <p:nvPicPr>
          <p:cNvPr id="2" name="image1.jpeg">
            <a:extLst>
              <a:ext uri="{FF2B5EF4-FFF2-40B4-BE49-F238E27FC236}">
                <a16:creationId xmlns:a16="http://schemas.microsoft.com/office/drawing/2014/main" id="{CF8F7962-003D-2CC9-87CC-37F4C0626937}"/>
              </a:ext>
            </a:extLst>
          </p:cNvPr>
          <p:cNvPicPr>
            <a:picLocks noChangeAspect="1"/>
          </p:cNvPicPr>
          <p:nvPr/>
        </p:nvPicPr>
        <p:blipFill>
          <a:blip r:embed="rId3" cstate="print"/>
          <a:stretch>
            <a:fillRect/>
          </a:stretch>
        </p:blipFill>
        <p:spPr>
          <a:xfrm>
            <a:off x="7504997" y="86193"/>
            <a:ext cx="1003935" cy="403860"/>
          </a:xfrm>
          <a:prstGeom prst="rect">
            <a:avLst/>
          </a:prstGeom>
        </p:spPr>
      </p:pic>
    </p:spTree>
    <p:extLst>
      <p:ext uri="{BB962C8B-B14F-4D97-AF65-F5344CB8AC3E}">
        <p14:creationId xmlns:p14="http://schemas.microsoft.com/office/powerpoint/2010/main" val="2935501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1115616" y="3861048"/>
            <a:ext cx="8208912" cy="2000548"/>
          </a:xfrm>
          <a:prstGeom prst="rect">
            <a:avLst/>
          </a:prstGeom>
          <a:noFill/>
          <a:ln w="9525">
            <a:noFill/>
            <a:miter lim="800000"/>
            <a:headEnd/>
            <a:tailEnd/>
          </a:ln>
          <a:effectLst/>
        </p:spPr>
        <p:txBody>
          <a:bodyPr wrap="square" anchor="ctr">
            <a:spAutoFit/>
          </a:bodyPr>
          <a:lstStyle/>
          <a:p>
            <a:pPr>
              <a:defRPr/>
            </a:pPr>
            <a:endParaRPr lang="en-GB" sz="1400" dirty="0">
              <a:solidFill>
                <a:srgbClr val="FF0000"/>
              </a:solidFill>
              <a:latin typeface="Calibri" pitchFamily="34" charset="0"/>
              <a:ea typeface="Calibri" pitchFamily="34" charset="0"/>
              <a:cs typeface="Times New Roman" pitchFamily="18" charset="0"/>
            </a:endParaRPr>
          </a:p>
          <a:p>
            <a:pPr>
              <a:lnSpc>
                <a:spcPct val="150000"/>
              </a:lnSpc>
              <a:defRPr/>
            </a:pPr>
            <a:r>
              <a:rPr lang="en-GB" sz="3200" dirty="0">
                <a:solidFill>
                  <a:schemeClr val="tx1">
                    <a:lumMod val="95000"/>
                    <a:lumOff val="5000"/>
                  </a:schemeClr>
                </a:solidFill>
                <a:latin typeface="Calibri" pitchFamily="34" charset="0"/>
                <a:ea typeface="Calibri" pitchFamily="34" charset="0"/>
                <a:cs typeface="Times New Roman" pitchFamily="18" charset="0"/>
              </a:rPr>
              <a:t>Cell:   		+91  9566057273/ </a:t>
            </a:r>
            <a:r>
              <a:rPr lang="en-GB" sz="3200" dirty="0" err="1">
                <a:solidFill>
                  <a:schemeClr val="tx1">
                    <a:lumMod val="95000"/>
                    <a:lumOff val="5000"/>
                  </a:schemeClr>
                </a:solidFill>
                <a:latin typeface="Calibri" pitchFamily="34" charset="0"/>
                <a:ea typeface="Calibri" pitchFamily="34" charset="0"/>
                <a:cs typeface="Times New Roman" pitchFamily="18" charset="0"/>
              </a:rPr>
              <a:t>Divakar</a:t>
            </a:r>
            <a:endParaRPr lang="en-IN" sz="3200" dirty="0">
              <a:solidFill>
                <a:schemeClr val="tx1">
                  <a:lumMod val="95000"/>
                  <a:lumOff val="5000"/>
                </a:schemeClr>
              </a:solidFill>
            </a:endParaRPr>
          </a:p>
          <a:p>
            <a:pPr>
              <a:lnSpc>
                <a:spcPct val="150000"/>
              </a:lnSpc>
              <a:defRPr/>
            </a:pPr>
            <a:r>
              <a:rPr lang="en-GB" sz="3200" dirty="0">
                <a:solidFill>
                  <a:schemeClr val="tx1">
                    <a:lumMod val="95000"/>
                    <a:lumOff val="5000"/>
                  </a:schemeClr>
                </a:solidFill>
                <a:latin typeface="Calibri" pitchFamily="34" charset="0"/>
                <a:ea typeface="Calibri" pitchFamily="34" charset="0"/>
                <a:cs typeface="Times New Roman" pitchFamily="18" charset="0"/>
              </a:rPr>
              <a:t>email:  		</a:t>
            </a:r>
            <a:r>
              <a:rPr lang="en-GB" sz="3200" dirty="0">
                <a:solidFill>
                  <a:schemeClr val="accent4">
                    <a:lumMod val="50000"/>
                  </a:schemeClr>
                </a:solidFill>
                <a:latin typeface="Calibri" pitchFamily="34" charset="0"/>
                <a:ea typeface="Calibri" pitchFamily="34" charset="0"/>
                <a:cs typeface="Times New Roman" pitchFamily="18" charset="0"/>
              </a:rPr>
              <a:t>saynotofossils@gmail.com</a:t>
            </a:r>
          </a:p>
          <a:p>
            <a:pPr>
              <a:defRPr/>
            </a:pPr>
            <a:endParaRPr lang="en-GB" sz="1400" dirty="0"/>
          </a:p>
        </p:txBody>
      </p:sp>
      <p:pic>
        <p:nvPicPr>
          <p:cNvPr id="14340" name="Picture 6"/>
          <p:cNvPicPr>
            <a:picLocks noChangeAspect="1" noChangeArrowheads="1"/>
          </p:cNvPicPr>
          <p:nvPr/>
        </p:nvPicPr>
        <p:blipFill>
          <a:blip r:embed="rId4" cstate="print"/>
          <a:srcRect/>
          <a:stretch>
            <a:fillRect/>
          </a:stretch>
        </p:blipFill>
        <p:spPr bwMode="auto">
          <a:xfrm>
            <a:off x="2286000" y="476672"/>
            <a:ext cx="4572000" cy="3038475"/>
          </a:xfrm>
          <a:prstGeom prst="rect">
            <a:avLst/>
          </a:prstGeom>
          <a:noFill/>
          <a:ln w="9525">
            <a:noFill/>
            <a:round/>
            <a:headEnd/>
            <a:tailEnd/>
          </a:ln>
        </p:spPr>
      </p:pic>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48464" y="6453336"/>
            <a:ext cx="244475" cy="244475"/>
          </a:xfrm>
          <a:prstGeom prst="rect">
            <a:avLst/>
          </a:prstGeom>
        </p:spPr>
      </p:pic>
      <p:pic>
        <p:nvPicPr>
          <p:cNvPr id="2" name="image1.jpeg">
            <a:extLst>
              <a:ext uri="{FF2B5EF4-FFF2-40B4-BE49-F238E27FC236}">
                <a16:creationId xmlns:a16="http://schemas.microsoft.com/office/drawing/2014/main" id="{2A2E0417-6655-DC58-4D06-B070D8FD9311}"/>
              </a:ext>
            </a:extLst>
          </p:cNvPr>
          <p:cNvPicPr>
            <a:picLocks noChangeAspect="1"/>
          </p:cNvPicPr>
          <p:nvPr/>
        </p:nvPicPr>
        <p:blipFill>
          <a:blip r:embed="rId6" cstate="print"/>
          <a:stretch>
            <a:fillRect/>
          </a:stretch>
        </p:blipFill>
        <p:spPr>
          <a:xfrm>
            <a:off x="7452320" y="243607"/>
            <a:ext cx="1003935" cy="403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79512" y="1772816"/>
            <a:ext cx="4346949" cy="4077072"/>
          </a:xfrm>
          <a:prstGeom prst="rect">
            <a:avLst/>
          </a:prstGeom>
          <a:noFill/>
          <a:ln w="9525">
            <a:noFill/>
            <a:miter lim="800000"/>
            <a:headEnd/>
            <a:tailEnd/>
          </a:ln>
        </p:spPr>
      </p:pic>
      <p:sp>
        <p:nvSpPr>
          <p:cNvPr id="4" name="Rectangle 3"/>
          <p:cNvSpPr/>
          <p:nvPr/>
        </p:nvSpPr>
        <p:spPr>
          <a:xfrm>
            <a:off x="953232" y="548680"/>
            <a:ext cx="7390165" cy="830997"/>
          </a:xfrm>
          <a:prstGeom prst="rect">
            <a:avLst/>
          </a:prstGeom>
        </p:spPr>
        <p:txBody>
          <a:bodyPr wrap="none">
            <a:spAutoFit/>
          </a:bodyPr>
          <a:lstStyle/>
          <a:p>
            <a:pPr lvl="0" algn="ctr" fontAlgn="base">
              <a:spcBef>
                <a:spcPct val="0"/>
              </a:spcBef>
              <a:spcAft>
                <a:spcPct val="0"/>
              </a:spcAft>
            </a:pPr>
            <a:r>
              <a:rPr kumimoji="0" lang="en-US" sz="4800" b="1" i="0" u="none" strike="noStrike" cap="none" normalizeH="0" baseline="0" dirty="0">
                <a:ln>
                  <a:noFill/>
                </a:ln>
                <a:solidFill>
                  <a:srgbClr val="FF0000"/>
                </a:solidFill>
                <a:effectLst/>
                <a:latin typeface="Comic Sans MS" pitchFamily="66" charset="0"/>
                <a:ea typeface="Times New Roman" pitchFamily="18" charset="0"/>
                <a:cs typeface="Arial" pitchFamily="34" charset="0"/>
              </a:rPr>
              <a:t>Waste-2-Value Concept</a:t>
            </a:r>
            <a:endParaRPr kumimoji="0" lang="en-US" sz="4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p:txBody>
      </p:sp>
      <p:sp>
        <p:nvSpPr>
          <p:cNvPr id="5" name="Rectangle 1"/>
          <p:cNvSpPr>
            <a:spLocks noChangeArrowheads="1"/>
          </p:cNvSpPr>
          <p:nvPr/>
        </p:nvSpPr>
        <p:spPr bwMode="auto">
          <a:xfrm>
            <a:off x="4572000" y="2080012"/>
            <a:ext cx="4427984" cy="3539430"/>
          </a:xfrm>
          <a:prstGeom prst="rect">
            <a:avLst/>
          </a:prstGeom>
          <a:solidFill>
            <a:schemeClr val="tx1">
              <a:alpha val="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Solid waste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generated per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capita </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per day 		= 0.40 kg </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Sewage waste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generated per </a:t>
            </a:r>
            <a:endParaRPr kumimoji="0" lang="en-US" sz="28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Narrow" pitchFamily="34" charset="0"/>
                <a:ea typeface="Calibri" pitchFamily="34" charset="0"/>
                <a:cs typeface="Times New Roman" pitchFamily="18" charset="0"/>
              </a:rPr>
              <a:t>capita per day 	= 150 </a:t>
            </a:r>
            <a:r>
              <a:rPr kumimoji="0" lang="en-US" sz="2800" b="0" i="0" u="none" strike="noStrike" cap="none" normalizeH="0" baseline="0" dirty="0" err="1">
                <a:ln>
                  <a:noFill/>
                </a:ln>
                <a:solidFill>
                  <a:schemeClr val="tx1"/>
                </a:solidFill>
                <a:effectLst/>
                <a:latin typeface="Arial Narrow" pitchFamily="34" charset="0"/>
                <a:ea typeface="Calibri" pitchFamily="34" charset="0"/>
                <a:cs typeface="Times New Roman" pitchFamily="18" charset="0"/>
              </a:rPr>
              <a:t>ltr</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2" name="image1.jpeg">
            <a:extLst>
              <a:ext uri="{FF2B5EF4-FFF2-40B4-BE49-F238E27FC236}">
                <a16:creationId xmlns:a16="http://schemas.microsoft.com/office/drawing/2014/main" id="{B150BCE7-8A9E-392A-5AFA-D84B83C557E3}"/>
              </a:ext>
            </a:extLst>
          </p:cNvPr>
          <p:cNvPicPr>
            <a:picLocks noChangeAspect="1"/>
          </p:cNvPicPr>
          <p:nvPr/>
        </p:nvPicPr>
        <p:blipFill>
          <a:blip r:embed="rId4" cstate="print"/>
          <a:stretch>
            <a:fillRect/>
          </a:stretch>
        </p:blipFill>
        <p:spPr>
          <a:xfrm>
            <a:off x="7841429" y="144820"/>
            <a:ext cx="1003935" cy="4038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279D5A-852A-2A63-0105-5B6CADE13E7F}"/>
              </a:ext>
            </a:extLst>
          </p:cNvPr>
          <p:cNvPicPr>
            <a:picLocks noChangeAspect="1"/>
          </p:cNvPicPr>
          <p:nvPr/>
        </p:nvPicPr>
        <p:blipFill>
          <a:blip r:embed="rId2"/>
          <a:stretch>
            <a:fillRect/>
          </a:stretch>
        </p:blipFill>
        <p:spPr>
          <a:xfrm>
            <a:off x="215778" y="1052736"/>
            <a:ext cx="8712443" cy="4398326"/>
          </a:xfrm>
          <a:prstGeom prst="rect">
            <a:avLst/>
          </a:prstGeom>
        </p:spPr>
      </p:pic>
    </p:spTree>
    <p:extLst>
      <p:ext uri="{BB962C8B-B14F-4D97-AF65-F5344CB8AC3E}">
        <p14:creationId xmlns:p14="http://schemas.microsoft.com/office/powerpoint/2010/main" val="116851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29816"/>
            <a:ext cx="8229600" cy="1143000"/>
          </a:xfrm>
        </p:spPr>
        <p:txBody>
          <a:bodyPr>
            <a:normAutofit/>
          </a:bodyPr>
          <a:lstStyle/>
          <a:p>
            <a:r>
              <a:rPr lang="en-US" b="1" dirty="0">
                <a:solidFill>
                  <a:srgbClr val="00B050"/>
                </a:solidFill>
              </a:rPr>
              <a:t>Biogas composition</a:t>
            </a:r>
          </a:p>
        </p:txBody>
      </p:sp>
      <p:sp>
        <p:nvSpPr>
          <p:cNvPr id="3" name="Content Placeholder 2"/>
          <p:cNvSpPr>
            <a:spLocks noGrp="1"/>
          </p:cNvSpPr>
          <p:nvPr>
            <p:ph idx="1"/>
          </p:nvPr>
        </p:nvSpPr>
        <p:spPr>
          <a:xfrm>
            <a:off x="251520" y="1268760"/>
            <a:ext cx="3618148" cy="5112568"/>
          </a:xfrm>
        </p:spPr>
        <p:txBody>
          <a:bodyPr>
            <a:normAutofit/>
          </a:bodyPr>
          <a:lstStyle/>
          <a:p>
            <a:pPr>
              <a:buNone/>
            </a:pPr>
            <a:r>
              <a:rPr lang="en-US" b="1" dirty="0">
                <a:solidFill>
                  <a:schemeClr val="accent2">
                    <a:lumMod val="75000"/>
                  </a:schemeClr>
                </a:solidFill>
              </a:rPr>
              <a:t>Mixture of </a:t>
            </a:r>
          </a:p>
          <a:p>
            <a:pPr lvl="2"/>
            <a:r>
              <a:rPr lang="en-US" sz="2800" dirty="0"/>
              <a:t>Methane</a:t>
            </a:r>
            <a:br>
              <a:rPr lang="en-US" sz="2800" dirty="0"/>
            </a:br>
            <a:r>
              <a:rPr lang="en-US" sz="2000" dirty="0">
                <a:solidFill>
                  <a:srgbClr val="00B050"/>
                </a:solidFill>
                <a:latin typeface="Arial Narrow" pitchFamily="34" charset="0"/>
                <a:ea typeface="Calibri" pitchFamily="34" charset="0"/>
                <a:cs typeface="Times New Roman" pitchFamily="18" charset="0"/>
              </a:rPr>
              <a:t>(65 to 70%)</a:t>
            </a:r>
            <a:endParaRPr lang="en-US" sz="2000" dirty="0">
              <a:solidFill>
                <a:srgbClr val="00B050"/>
              </a:solidFill>
            </a:endParaRPr>
          </a:p>
          <a:p>
            <a:pPr lvl="2"/>
            <a:r>
              <a:rPr lang="en-US" sz="2800" dirty="0"/>
              <a:t>CO</a:t>
            </a:r>
            <a:r>
              <a:rPr lang="en-US" sz="1600" dirty="0"/>
              <a:t>2</a:t>
            </a:r>
            <a:br>
              <a:rPr lang="en-US" sz="1600" dirty="0"/>
            </a:br>
            <a:r>
              <a:rPr lang="en-US" sz="2000" dirty="0">
                <a:solidFill>
                  <a:srgbClr val="00B050"/>
                </a:solidFill>
                <a:latin typeface="Arial Narrow" pitchFamily="34" charset="0"/>
                <a:ea typeface="Calibri" pitchFamily="34" charset="0"/>
                <a:cs typeface="Times New Roman" pitchFamily="18" charset="0"/>
              </a:rPr>
              <a:t>(30-35%)</a:t>
            </a:r>
          </a:p>
          <a:p>
            <a:pPr lvl="2"/>
            <a:r>
              <a:rPr lang="en-US" sz="2800" dirty="0"/>
              <a:t>H</a:t>
            </a:r>
            <a:r>
              <a:rPr lang="en-US" sz="1600" dirty="0"/>
              <a:t>2</a:t>
            </a:r>
            <a:r>
              <a:rPr lang="en-US" sz="2800" dirty="0"/>
              <a:t>S</a:t>
            </a:r>
          </a:p>
          <a:p>
            <a:pPr lvl="2"/>
            <a:r>
              <a:rPr lang="en-US" sz="2800" dirty="0"/>
              <a:t>H</a:t>
            </a:r>
            <a:r>
              <a:rPr lang="en-US" sz="1600" dirty="0"/>
              <a:t>2</a:t>
            </a:r>
            <a:r>
              <a:rPr lang="en-US" sz="2800" dirty="0"/>
              <a:t>O &amp;</a:t>
            </a:r>
          </a:p>
          <a:p>
            <a:pPr lvl="3">
              <a:buNone/>
            </a:pPr>
            <a:r>
              <a:rPr lang="en-US" dirty="0"/>
              <a:t>	</a:t>
            </a:r>
            <a:r>
              <a:rPr lang="en-US" sz="2400" i="1" dirty="0">
                <a:solidFill>
                  <a:schemeClr val="accent6">
                    <a:lumMod val="75000"/>
                  </a:schemeClr>
                </a:solidFill>
              </a:rPr>
              <a:t>Traces of </a:t>
            </a:r>
          </a:p>
          <a:p>
            <a:pPr lvl="3">
              <a:spcBef>
                <a:spcPts val="0"/>
              </a:spcBef>
              <a:buNone/>
            </a:pPr>
            <a:r>
              <a:rPr lang="en-US" sz="2400" dirty="0"/>
              <a:t>		H</a:t>
            </a:r>
            <a:r>
              <a:rPr lang="en-US" sz="1600" dirty="0"/>
              <a:t>2</a:t>
            </a:r>
          </a:p>
          <a:p>
            <a:pPr lvl="3">
              <a:spcBef>
                <a:spcPts val="0"/>
              </a:spcBef>
              <a:buNone/>
            </a:pPr>
            <a:r>
              <a:rPr lang="en-US" sz="2400" dirty="0"/>
              <a:t>		O</a:t>
            </a:r>
            <a:r>
              <a:rPr lang="en-US" sz="1600" dirty="0"/>
              <a:t>2</a:t>
            </a:r>
          </a:p>
          <a:p>
            <a:pPr lvl="3">
              <a:spcBef>
                <a:spcPts val="0"/>
              </a:spcBef>
              <a:buNone/>
            </a:pPr>
            <a:r>
              <a:rPr lang="en-US" sz="2400" dirty="0"/>
              <a:t>		N</a:t>
            </a:r>
            <a:r>
              <a:rPr lang="en-US" sz="1600" dirty="0"/>
              <a:t>2</a:t>
            </a:r>
          </a:p>
        </p:txBody>
      </p:sp>
      <p:pic>
        <p:nvPicPr>
          <p:cNvPr id="4" name="Picture 4" descr="Producer Gas Gasifier Burner Flame"/>
          <p:cNvPicPr>
            <a:picLocks noChangeAspect="1" noChangeArrowheads="1"/>
          </p:cNvPicPr>
          <p:nvPr/>
        </p:nvPicPr>
        <p:blipFill>
          <a:blip r:embed="rId3" cstate="print"/>
          <a:srcRect/>
          <a:stretch>
            <a:fillRect/>
          </a:stretch>
        </p:blipFill>
        <p:spPr bwMode="auto">
          <a:xfrm>
            <a:off x="4227773" y="1484784"/>
            <a:ext cx="4608512" cy="3456384"/>
          </a:xfrm>
          <a:prstGeom prst="rect">
            <a:avLst/>
          </a:prstGeom>
          <a:noFill/>
        </p:spPr>
      </p:pic>
      <p:sp>
        <p:nvSpPr>
          <p:cNvPr id="5" name="Rectangle 4"/>
          <p:cNvSpPr/>
          <p:nvPr/>
        </p:nvSpPr>
        <p:spPr>
          <a:xfrm>
            <a:off x="4119761" y="5229200"/>
            <a:ext cx="4824536" cy="830997"/>
          </a:xfrm>
          <a:prstGeom prst="rect">
            <a:avLst/>
          </a:prstGeom>
        </p:spPr>
        <p:txBody>
          <a:bodyPr wrap="square">
            <a:spAutoFit/>
          </a:bodyPr>
          <a:lstStyle/>
          <a:p>
            <a:pPr lvl="0" algn="ctr" eaLnBrk="0" fontAlgn="base" hangingPunct="0">
              <a:spcBef>
                <a:spcPct val="0"/>
              </a:spcBef>
              <a:spcAft>
                <a:spcPct val="0"/>
              </a:spcAft>
            </a:pPr>
            <a:r>
              <a:rPr lang="en-US" sz="2400" b="1" dirty="0">
                <a:solidFill>
                  <a:srgbClr val="00B050"/>
                </a:solidFill>
                <a:latin typeface="Arial Narrow" pitchFamily="34" charset="0"/>
                <a:ea typeface="Calibri" pitchFamily="34" charset="0"/>
                <a:cs typeface="Times New Roman" pitchFamily="18" charset="0"/>
              </a:rPr>
              <a:t>Biogas does not contain Sulphur, </a:t>
            </a:r>
          </a:p>
          <a:p>
            <a:pPr lvl="0" algn="ctr" eaLnBrk="0" fontAlgn="base" hangingPunct="0">
              <a:spcBef>
                <a:spcPct val="0"/>
              </a:spcBef>
              <a:spcAft>
                <a:spcPct val="0"/>
              </a:spcAft>
            </a:pPr>
            <a:r>
              <a:rPr lang="en-US" sz="2400" b="1" dirty="0">
                <a:solidFill>
                  <a:srgbClr val="00B050"/>
                </a:solidFill>
                <a:latin typeface="Arial Narrow" pitchFamily="34" charset="0"/>
                <a:ea typeface="Calibri" pitchFamily="34" charset="0"/>
                <a:cs typeface="Times New Roman" pitchFamily="18" charset="0"/>
              </a:rPr>
              <a:t>so it is considered as clean fuel. </a:t>
            </a:r>
          </a:p>
        </p:txBody>
      </p:sp>
      <p:pic>
        <p:nvPicPr>
          <p:cNvPr id="6" name="image1.jpeg">
            <a:extLst>
              <a:ext uri="{FF2B5EF4-FFF2-40B4-BE49-F238E27FC236}">
                <a16:creationId xmlns:a16="http://schemas.microsoft.com/office/drawing/2014/main" id="{5E4C47C8-7CC5-14CD-A187-8AD919CF6FD7}"/>
              </a:ext>
            </a:extLst>
          </p:cNvPr>
          <p:cNvPicPr>
            <a:picLocks noChangeAspect="1"/>
          </p:cNvPicPr>
          <p:nvPr/>
        </p:nvPicPr>
        <p:blipFill>
          <a:blip r:embed="rId4" cstate="print"/>
          <a:stretch>
            <a:fillRect/>
          </a:stretch>
        </p:blipFill>
        <p:spPr>
          <a:xfrm>
            <a:off x="7528505" y="308699"/>
            <a:ext cx="1003935" cy="403860"/>
          </a:xfrm>
          <a:prstGeom prst="rect">
            <a:avLst/>
          </a:prstGeom>
        </p:spPr>
      </p:pic>
    </p:spTree>
    <p:extLst>
      <p:ext uri="{BB962C8B-B14F-4D97-AF65-F5344CB8AC3E}">
        <p14:creationId xmlns:p14="http://schemas.microsoft.com/office/powerpoint/2010/main" val="417645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3752"/>
            <a:ext cx="8229600" cy="1143000"/>
          </a:xfrm>
        </p:spPr>
        <p:txBody>
          <a:bodyPr>
            <a:normAutofit/>
          </a:bodyPr>
          <a:lstStyle/>
          <a:p>
            <a:r>
              <a:rPr lang="en-US" b="1" dirty="0">
                <a:solidFill>
                  <a:srgbClr val="00B050"/>
                </a:solidFill>
              </a:rPr>
              <a:t>What is </a:t>
            </a:r>
            <a:r>
              <a:rPr lang="en-US" b="1" i="1" dirty="0">
                <a:solidFill>
                  <a:srgbClr val="00B050"/>
                </a:solidFill>
              </a:rPr>
              <a:t>Degradable Waste</a:t>
            </a:r>
          </a:p>
        </p:txBody>
      </p:sp>
      <p:sp>
        <p:nvSpPr>
          <p:cNvPr id="3" name="Content Placeholder 2"/>
          <p:cNvSpPr>
            <a:spLocks noGrp="1"/>
          </p:cNvSpPr>
          <p:nvPr>
            <p:ph idx="1"/>
          </p:nvPr>
        </p:nvSpPr>
        <p:spPr>
          <a:xfrm>
            <a:off x="467544" y="1484784"/>
            <a:ext cx="8424936" cy="4525963"/>
          </a:xfrm>
        </p:spPr>
        <p:txBody>
          <a:bodyPr/>
          <a:lstStyle/>
          <a:p>
            <a:r>
              <a:rPr lang="en-US" b="1" dirty="0"/>
              <a:t>Biodegradable waste</a:t>
            </a:r>
            <a:r>
              <a:rPr lang="en-US" dirty="0"/>
              <a:t> is that which can be broken down, into its base compounds by micro-organisms and other living things.</a:t>
            </a:r>
          </a:p>
          <a:p>
            <a:pPr>
              <a:buNone/>
            </a:pPr>
            <a:endParaRPr lang="en-US" dirty="0"/>
          </a:p>
        </p:txBody>
      </p:sp>
      <p:pic>
        <p:nvPicPr>
          <p:cNvPr id="33798" name="Picture 6" descr="https://sp.yimg.com/ib/th?id=JN.sQLippu2kwIZcn3cTMBc%2bg&amp;pid=15.1&amp;P=0"/>
          <p:cNvPicPr>
            <a:picLocks noChangeAspect="1" noChangeArrowheads="1"/>
          </p:cNvPicPr>
          <p:nvPr/>
        </p:nvPicPr>
        <p:blipFill>
          <a:blip r:embed="rId2" cstate="print"/>
          <a:srcRect/>
          <a:stretch>
            <a:fillRect/>
          </a:stretch>
        </p:blipFill>
        <p:spPr bwMode="auto">
          <a:xfrm>
            <a:off x="539552" y="3068960"/>
            <a:ext cx="3581400" cy="3590926"/>
          </a:xfrm>
          <a:prstGeom prst="rect">
            <a:avLst/>
          </a:prstGeom>
          <a:noFill/>
        </p:spPr>
      </p:pic>
      <p:pic>
        <p:nvPicPr>
          <p:cNvPr id="7" name="Picture 4" descr="Various biodegradable products from markets"/>
          <p:cNvPicPr>
            <a:picLocks noChangeAspect="1" noChangeArrowheads="1"/>
          </p:cNvPicPr>
          <p:nvPr/>
        </p:nvPicPr>
        <p:blipFill>
          <a:blip r:embed="rId3" cstate="print"/>
          <a:srcRect/>
          <a:stretch>
            <a:fillRect/>
          </a:stretch>
        </p:blipFill>
        <p:spPr bwMode="auto">
          <a:xfrm>
            <a:off x="4572000" y="3645024"/>
            <a:ext cx="4176464" cy="2784310"/>
          </a:xfrm>
          <a:prstGeom prst="rect">
            <a:avLst/>
          </a:prstGeom>
          <a:noFill/>
        </p:spPr>
      </p:pic>
      <p:pic>
        <p:nvPicPr>
          <p:cNvPr id="4" name="image1.jpeg">
            <a:extLst>
              <a:ext uri="{FF2B5EF4-FFF2-40B4-BE49-F238E27FC236}">
                <a16:creationId xmlns:a16="http://schemas.microsoft.com/office/drawing/2014/main" id="{6891A3B5-947A-42C8-FE78-39CEA79E7066}"/>
              </a:ext>
            </a:extLst>
          </p:cNvPr>
          <p:cNvPicPr>
            <a:picLocks noChangeAspect="1"/>
          </p:cNvPicPr>
          <p:nvPr/>
        </p:nvPicPr>
        <p:blipFill>
          <a:blip r:embed="rId4" cstate="print"/>
          <a:stretch>
            <a:fillRect/>
          </a:stretch>
        </p:blipFill>
        <p:spPr>
          <a:xfrm>
            <a:off x="7888545" y="226736"/>
            <a:ext cx="1003935" cy="4038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1143000"/>
          </a:xfrm>
        </p:spPr>
        <p:txBody>
          <a:bodyPr>
            <a:normAutofit/>
          </a:bodyPr>
          <a:lstStyle/>
          <a:p>
            <a:r>
              <a:rPr lang="en-US" b="1" dirty="0">
                <a:solidFill>
                  <a:srgbClr val="00B050"/>
                </a:solidFill>
              </a:rPr>
              <a:t>Source of Fast </a:t>
            </a:r>
            <a:r>
              <a:rPr lang="en-US" b="1" i="1" dirty="0">
                <a:solidFill>
                  <a:srgbClr val="00B050"/>
                </a:solidFill>
              </a:rPr>
              <a:t>Degradable waste</a:t>
            </a:r>
          </a:p>
        </p:txBody>
      </p:sp>
      <p:sp>
        <p:nvSpPr>
          <p:cNvPr id="3" name="Content Placeholder 2"/>
          <p:cNvSpPr>
            <a:spLocks noGrp="1"/>
          </p:cNvSpPr>
          <p:nvPr>
            <p:ph idx="1"/>
          </p:nvPr>
        </p:nvSpPr>
        <p:spPr>
          <a:xfrm>
            <a:off x="1403648" y="1484784"/>
            <a:ext cx="6624736" cy="4525963"/>
          </a:xfrm>
        </p:spPr>
        <p:txBody>
          <a:bodyPr/>
          <a:lstStyle/>
          <a:p>
            <a:pPr>
              <a:buNone/>
            </a:pPr>
            <a:r>
              <a:rPr lang="en-US" b="1" dirty="0">
                <a:solidFill>
                  <a:schemeClr val="accent2">
                    <a:lumMod val="75000"/>
                  </a:schemeClr>
                </a:solidFill>
              </a:rPr>
              <a:t>	</a:t>
            </a:r>
            <a:r>
              <a:rPr lang="en-US" sz="4000" b="1" dirty="0">
                <a:solidFill>
                  <a:schemeClr val="accent2">
                    <a:lumMod val="75000"/>
                  </a:schemeClr>
                </a:solidFill>
              </a:rPr>
              <a:t>Food Waste </a:t>
            </a:r>
            <a:r>
              <a:rPr lang="en-US" dirty="0"/>
              <a:t>– </a:t>
            </a:r>
          </a:p>
          <a:p>
            <a:pPr>
              <a:buNone/>
            </a:pPr>
            <a:r>
              <a:rPr lang="en-US" dirty="0"/>
              <a:t>	remains of balance of cooked food, wasted food, decayed food</a:t>
            </a:r>
          </a:p>
        </p:txBody>
      </p:sp>
      <p:pic>
        <p:nvPicPr>
          <p:cNvPr id="4" name="Picture 4" descr="Various biodegradable products from markets"/>
          <p:cNvPicPr>
            <a:picLocks noChangeAspect="1" noChangeArrowheads="1"/>
          </p:cNvPicPr>
          <p:nvPr/>
        </p:nvPicPr>
        <p:blipFill>
          <a:blip r:embed="rId2" cstate="print"/>
          <a:srcRect/>
          <a:stretch>
            <a:fillRect/>
          </a:stretch>
        </p:blipFill>
        <p:spPr bwMode="auto">
          <a:xfrm>
            <a:off x="4211960" y="3645024"/>
            <a:ext cx="4176464" cy="2784310"/>
          </a:xfrm>
          <a:prstGeom prst="rect">
            <a:avLst/>
          </a:prstGeom>
          <a:noFill/>
        </p:spPr>
      </p:pic>
      <p:pic>
        <p:nvPicPr>
          <p:cNvPr id="12290" name="Picture 2" descr="clean plate club"/>
          <p:cNvPicPr>
            <a:picLocks noChangeAspect="1" noChangeArrowheads="1"/>
          </p:cNvPicPr>
          <p:nvPr/>
        </p:nvPicPr>
        <p:blipFill>
          <a:blip r:embed="rId3" cstate="print"/>
          <a:srcRect/>
          <a:stretch>
            <a:fillRect/>
          </a:stretch>
        </p:blipFill>
        <p:spPr bwMode="auto">
          <a:xfrm>
            <a:off x="971600" y="3645024"/>
            <a:ext cx="2808312" cy="2808312"/>
          </a:xfrm>
          <a:prstGeom prst="rect">
            <a:avLst/>
          </a:prstGeom>
          <a:noFill/>
        </p:spPr>
      </p:pic>
      <p:pic>
        <p:nvPicPr>
          <p:cNvPr id="5" name="image1.jpeg">
            <a:extLst>
              <a:ext uri="{FF2B5EF4-FFF2-40B4-BE49-F238E27FC236}">
                <a16:creationId xmlns:a16="http://schemas.microsoft.com/office/drawing/2014/main" id="{C504F680-080B-C7FF-BE94-62CEAA558884}"/>
              </a:ext>
            </a:extLst>
          </p:cNvPr>
          <p:cNvPicPr>
            <a:picLocks noChangeAspect="1"/>
          </p:cNvPicPr>
          <p:nvPr/>
        </p:nvPicPr>
        <p:blipFill>
          <a:blip r:embed="rId4" cstate="print"/>
          <a:stretch>
            <a:fillRect/>
          </a:stretch>
        </p:blipFill>
        <p:spPr>
          <a:xfrm>
            <a:off x="7236296" y="92355"/>
            <a:ext cx="1003935" cy="4038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484784"/>
            <a:ext cx="6779096" cy="4525963"/>
          </a:xfrm>
        </p:spPr>
        <p:txBody>
          <a:bodyPr/>
          <a:lstStyle/>
          <a:p>
            <a:pPr>
              <a:buNone/>
            </a:pPr>
            <a:r>
              <a:rPr lang="en-US" b="1" dirty="0">
                <a:solidFill>
                  <a:schemeClr val="accent2">
                    <a:lumMod val="75000"/>
                  </a:schemeClr>
                </a:solidFill>
              </a:rPr>
              <a:t>	</a:t>
            </a:r>
            <a:r>
              <a:rPr lang="en-US" sz="4000" b="1" dirty="0">
                <a:solidFill>
                  <a:schemeClr val="accent2">
                    <a:lumMod val="75000"/>
                  </a:schemeClr>
                </a:solidFill>
              </a:rPr>
              <a:t>Water waste </a:t>
            </a:r>
            <a:r>
              <a:rPr lang="en-US" dirty="0"/>
              <a:t>– </a:t>
            </a:r>
          </a:p>
          <a:p>
            <a:pPr>
              <a:buNone/>
            </a:pPr>
            <a:r>
              <a:rPr lang="en-US" dirty="0"/>
              <a:t>	from vessel cleaning, washing vegetables and grains, plate wash, hand wash</a:t>
            </a:r>
          </a:p>
        </p:txBody>
      </p:sp>
      <p:sp>
        <p:nvSpPr>
          <p:cNvPr id="5" name="Title 1"/>
          <p:cNvSpPr>
            <a:spLocks noGrp="1"/>
          </p:cNvSpPr>
          <p:nvPr>
            <p:ph type="title"/>
          </p:nvPr>
        </p:nvSpPr>
        <p:spPr/>
        <p:txBody>
          <a:bodyPr>
            <a:normAutofit/>
          </a:bodyPr>
          <a:lstStyle/>
          <a:p>
            <a:r>
              <a:rPr lang="en-US" b="1" dirty="0">
                <a:solidFill>
                  <a:srgbClr val="00B050"/>
                </a:solidFill>
              </a:rPr>
              <a:t>Source of Fast </a:t>
            </a:r>
            <a:r>
              <a:rPr lang="en-US" b="1" i="1" dirty="0">
                <a:solidFill>
                  <a:srgbClr val="00B050"/>
                </a:solidFill>
              </a:rPr>
              <a:t>Degradable waste</a:t>
            </a:r>
          </a:p>
        </p:txBody>
      </p:sp>
      <p:pic>
        <p:nvPicPr>
          <p:cNvPr id="11266" name="Picture 2" descr="https://sp.yimg.com/ib/th?id=JN.STHlR0yGPQE%2fHvWWsxLPdg&amp;pid=15.1&amp;P=0"/>
          <p:cNvPicPr>
            <a:picLocks noChangeAspect="1" noChangeArrowheads="1"/>
          </p:cNvPicPr>
          <p:nvPr/>
        </p:nvPicPr>
        <p:blipFill>
          <a:blip r:embed="rId2" cstate="print"/>
          <a:srcRect/>
          <a:stretch>
            <a:fillRect/>
          </a:stretch>
        </p:blipFill>
        <p:spPr bwMode="auto">
          <a:xfrm>
            <a:off x="1339510" y="3861048"/>
            <a:ext cx="2857500" cy="1905000"/>
          </a:xfrm>
          <a:prstGeom prst="rect">
            <a:avLst/>
          </a:prstGeom>
          <a:noFill/>
        </p:spPr>
      </p:pic>
      <p:pic>
        <p:nvPicPr>
          <p:cNvPr id="11268" name="Picture 4" descr="غسيل الخضار والفاكهة بطريقه صحيحة في ..."/>
          <p:cNvPicPr>
            <a:picLocks noChangeAspect="1" noChangeArrowheads="1"/>
          </p:cNvPicPr>
          <p:nvPr/>
        </p:nvPicPr>
        <p:blipFill>
          <a:blip r:embed="rId3" cstate="print"/>
          <a:srcRect/>
          <a:stretch>
            <a:fillRect/>
          </a:stretch>
        </p:blipFill>
        <p:spPr bwMode="auto">
          <a:xfrm>
            <a:off x="4795893" y="3919804"/>
            <a:ext cx="2800443" cy="1872208"/>
          </a:xfrm>
          <a:prstGeom prst="rect">
            <a:avLst/>
          </a:prstGeom>
          <a:noFill/>
        </p:spPr>
      </p:pic>
      <p:pic>
        <p:nvPicPr>
          <p:cNvPr id="2" name="image1.jpeg">
            <a:extLst>
              <a:ext uri="{FF2B5EF4-FFF2-40B4-BE49-F238E27FC236}">
                <a16:creationId xmlns:a16="http://schemas.microsoft.com/office/drawing/2014/main" id="{F7EBE1C8-4392-033F-74F6-A513C273A507}"/>
              </a:ext>
            </a:extLst>
          </p:cNvPr>
          <p:cNvPicPr>
            <a:picLocks noChangeAspect="1"/>
          </p:cNvPicPr>
          <p:nvPr/>
        </p:nvPicPr>
        <p:blipFill>
          <a:blip r:embed="rId4" cstate="print"/>
          <a:stretch>
            <a:fillRect/>
          </a:stretch>
        </p:blipFill>
        <p:spPr>
          <a:xfrm>
            <a:off x="7682865" y="203744"/>
            <a:ext cx="1003935" cy="4038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TotalTime>
  <Words>1271</Words>
  <Application>Microsoft Office PowerPoint</Application>
  <PresentationFormat>On-screen Show (4:3)</PresentationFormat>
  <Paragraphs>168</Paragraphs>
  <Slides>37</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Agency FB</vt:lpstr>
      <vt:lpstr>Arial</vt:lpstr>
      <vt:lpstr>Arial Black</vt:lpstr>
      <vt:lpstr>Arial Narrow</vt:lpstr>
      <vt:lpstr>Calibri</vt:lpstr>
      <vt:lpstr>Comic Sans MS</vt:lpstr>
      <vt:lpstr>Verdana</vt:lpstr>
      <vt:lpstr>Wingdings</vt:lpstr>
      <vt:lpstr>Office Theme</vt:lpstr>
      <vt:lpstr>Bio Energy from</vt:lpstr>
      <vt:lpstr>Stone AGE, Bronze AGE, now Garb AGE.</vt:lpstr>
      <vt:lpstr>PowerPoint Presentation</vt:lpstr>
      <vt:lpstr>PowerPoint Presentation</vt:lpstr>
      <vt:lpstr>PowerPoint Presentation</vt:lpstr>
      <vt:lpstr>Biogas composition</vt:lpstr>
      <vt:lpstr>What is Degradable Waste</vt:lpstr>
      <vt:lpstr>Source of Fast Degradable waste</vt:lpstr>
      <vt:lpstr>Source of Fast Degradable waste</vt:lpstr>
      <vt:lpstr>Source of Fast Degradable waste</vt:lpstr>
      <vt:lpstr>Source of Fast Degradable waste</vt:lpstr>
      <vt:lpstr>Source of Slow Degradable waste</vt:lpstr>
      <vt:lpstr>Source of Slow Degradable waste</vt:lpstr>
      <vt:lpstr>Source of Mixed Degradable waste</vt:lpstr>
      <vt:lpstr>PowerPoint Presentation</vt:lpstr>
      <vt:lpstr>PowerPoint Presentation</vt:lpstr>
      <vt:lpstr>PowerPoint Presentation</vt:lpstr>
      <vt:lpstr> Biogas sans impurity is bottled in Cylinders.    Normally 12.5 kg is filled in each Cylinder. 4 cylinders is encompassed in a Cascade.  This is for ease of filling, handling and transport.</vt:lpstr>
      <vt:lpstr>Bio Energy Application</vt:lpstr>
      <vt:lpstr>Bio Energy Application</vt:lpstr>
      <vt:lpstr>Bio Energy Application</vt:lpstr>
      <vt:lpstr>Bio Energy Application</vt:lpstr>
      <vt:lpstr>Bio Energy Application</vt:lpstr>
      <vt:lpstr>Bio Energy Application</vt:lpstr>
      <vt:lpstr>PowerPoint Presentation</vt:lpstr>
      <vt:lpstr>PowerPoint Presentation</vt:lpstr>
      <vt:lpstr>PowerPoint Presentation</vt:lpstr>
      <vt:lpstr>PowerPoint Presentation</vt:lpstr>
      <vt:lpstr>SSM Builders  Kitchen, Food waste  to Energy Plant  - 3 TPD </vt:lpstr>
      <vt:lpstr>Typical Layout for 100/200/500 kg plant</vt:lpstr>
      <vt:lpstr>BBTC Kodagu District, Karnataka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Energy</dc:title>
  <dc:creator>admin</dc:creator>
  <cp:lastModifiedBy>Sujatha Chandramohan</cp:lastModifiedBy>
  <cp:revision>100</cp:revision>
  <dcterms:created xsi:type="dcterms:W3CDTF">2015-06-07T06:43:15Z</dcterms:created>
  <dcterms:modified xsi:type="dcterms:W3CDTF">2024-08-13T04:08:33Z</dcterms:modified>
</cp:coreProperties>
</file>